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315" r:id="rId4"/>
    <p:sldId id="304" r:id="rId5"/>
    <p:sldId id="262" r:id="rId6"/>
    <p:sldId id="264" r:id="rId7"/>
    <p:sldId id="297" r:id="rId8"/>
    <p:sldId id="289" r:id="rId9"/>
    <p:sldId id="311" r:id="rId10"/>
    <p:sldId id="313" r:id="rId11"/>
    <p:sldId id="294" r:id="rId12"/>
    <p:sldId id="301" r:id="rId13"/>
    <p:sldId id="305" r:id="rId14"/>
    <p:sldId id="306" r:id="rId15"/>
    <p:sldId id="314"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1" autoAdjust="0"/>
    <p:restoredTop sz="94660"/>
  </p:normalViewPr>
  <p:slideViewPr>
    <p:cSldViewPr snapToGrid="0">
      <p:cViewPr varScale="1">
        <p:scale>
          <a:sx n="154" d="100"/>
          <a:sy n="154" d="100"/>
        </p:scale>
        <p:origin x="240" y="1280"/>
      </p:cViewPr>
      <p:guideLst/>
    </p:cSldViewPr>
  </p:slideViewPr>
  <p:notesTextViewPr>
    <p:cViewPr>
      <p:scale>
        <a:sx n="1" d="1"/>
        <a:sy n="1" d="1"/>
      </p:scale>
      <p:origin x="0" y="0"/>
    </p:cViewPr>
  </p:notesTextViewPr>
  <p:notesViewPr>
    <p:cSldViewPr snapToGrid="0">
      <p:cViewPr varScale="1">
        <p:scale>
          <a:sx n="111" d="100"/>
          <a:sy n="111" d="100"/>
        </p:scale>
        <p:origin x="5312"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CC39BD-C3CA-6746-ADDF-6F07217D14F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7F808E-86F7-644E-A251-5C03DA6965F0}"/>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CE5D49D-B196-1244-AF38-17D9CB20A7E7}" type="datetimeFigureOut">
              <a:rPr lang="en-US" smtClean="0"/>
              <a:t>7/16/20</a:t>
            </a:fld>
            <a:endParaRPr lang="en-US"/>
          </a:p>
        </p:txBody>
      </p:sp>
      <p:sp>
        <p:nvSpPr>
          <p:cNvPr id="4" name="Footer Placeholder 3">
            <a:extLst>
              <a:ext uri="{FF2B5EF4-FFF2-40B4-BE49-F238E27FC236}">
                <a16:creationId xmlns:a16="http://schemas.microsoft.com/office/drawing/2014/main" id="{EF1ED0E4-8420-3344-8DFE-2026124D0E5D}"/>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649B7-902D-B545-BA8B-8685BF41941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4008B07-5ADB-BD41-BB4A-63F08B8DE01A}" type="slidenum">
              <a:rPr lang="en-US" smtClean="0"/>
              <a:t>‹#›</a:t>
            </a:fld>
            <a:endParaRPr lang="en-US"/>
          </a:p>
        </p:txBody>
      </p:sp>
    </p:spTree>
    <p:extLst>
      <p:ext uri="{BB962C8B-B14F-4D97-AF65-F5344CB8AC3E}">
        <p14:creationId xmlns:p14="http://schemas.microsoft.com/office/powerpoint/2010/main" val="3976372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CBCB5B-7F25-4B0C-89D7-248689F8B450}" type="datetimeFigureOut">
              <a:rPr lang="en-US" smtClean="0"/>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343909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BCB5B-7F25-4B0C-89D7-248689F8B450}" type="datetimeFigureOut">
              <a:rPr lang="en-US" smtClean="0"/>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95861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BCB5B-7F25-4B0C-89D7-248689F8B450}" type="datetimeFigureOut">
              <a:rPr lang="en-US" smtClean="0"/>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382500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BCB5B-7F25-4B0C-89D7-248689F8B450}" type="datetimeFigureOut">
              <a:rPr lang="en-US" smtClean="0"/>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310029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CBCB5B-7F25-4B0C-89D7-248689F8B450}" type="datetimeFigureOut">
              <a:rPr lang="en-US" smtClean="0"/>
              <a:t>7/16/20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146715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BCB5B-7F25-4B0C-89D7-248689F8B450}" type="datetimeFigureOut">
              <a:rPr lang="en-US" smtClean="0"/>
              <a:t>7/16/20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187603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BCB5B-7F25-4B0C-89D7-248689F8B450}" type="datetimeFigureOut">
              <a:rPr lang="en-US" smtClean="0"/>
              <a:t>7/16/20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52515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CBCB5B-7F25-4B0C-89D7-248689F8B450}" type="datetimeFigureOut">
              <a:rPr lang="en-US" smtClean="0"/>
              <a:t>7/16/20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311553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BCB5B-7F25-4B0C-89D7-248689F8B450}" type="datetimeFigureOut">
              <a:rPr lang="en-US" smtClean="0"/>
              <a:t>7/16/20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95553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CBCB5B-7F25-4B0C-89D7-248689F8B450}" type="datetimeFigureOut">
              <a:rPr lang="en-US" smtClean="0"/>
              <a:t>7/16/20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648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CBCB5B-7F25-4B0C-89D7-248689F8B450}" type="datetimeFigureOut">
              <a:rPr lang="en-US" smtClean="0"/>
              <a:t>7/16/20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2D22BD-BF5A-4862-ACBE-61261DA79E69}" type="slidenum">
              <a:rPr lang="en-US" smtClean="0"/>
              <a:t>‹#›</a:t>
            </a:fld>
            <a:endParaRPr lang="en-US" dirty="0"/>
          </a:p>
        </p:txBody>
      </p:sp>
    </p:spTree>
    <p:extLst>
      <p:ext uri="{BB962C8B-B14F-4D97-AF65-F5344CB8AC3E}">
        <p14:creationId xmlns:p14="http://schemas.microsoft.com/office/powerpoint/2010/main" val="110747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CB5B-7F25-4B0C-89D7-248689F8B450}" type="datetimeFigureOut">
              <a:rPr lang="en-US" smtClean="0"/>
              <a:t>7/16/20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D22BD-BF5A-4862-ACBE-61261DA79E69}" type="slidenum">
              <a:rPr lang="en-US" smtClean="0"/>
              <a:t>‹#›</a:t>
            </a:fld>
            <a:endParaRPr lang="en-US" dirty="0"/>
          </a:p>
        </p:txBody>
      </p:sp>
    </p:spTree>
    <p:extLst>
      <p:ext uri="{BB962C8B-B14F-4D97-AF65-F5344CB8AC3E}">
        <p14:creationId xmlns:p14="http://schemas.microsoft.com/office/powerpoint/2010/main" val="123809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aul@sierrapacificappare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823723" y="6136176"/>
            <a:ext cx="5568154" cy="556819"/>
          </a:xfrm>
        </p:spPr>
        <p:txBody>
          <a:bodyPr anchor="t">
            <a:normAutofit/>
          </a:bodyPr>
          <a:lstStyle/>
          <a:p>
            <a:r>
              <a:rPr lang="en-US" sz="2800" dirty="0">
                <a:solidFill>
                  <a:schemeClr val="bg1"/>
                </a:solidFill>
              </a:rPr>
              <a:t>5 BRANDS UNDER ONE ROOF</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DAC4BD4F-1EBE-C844-AC9F-AF2B11352C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262" y="194003"/>
            <a:ext cx="2999679" cy="727422"/>
          </a:xfrm>
          <a:prstGeom prst="rect">
            <a:avLst/>
          </a:prstGeom>
        </p:spPr>
      </p:pic>
      <p:pic>
        <p:nvPicPr>
          <p:cNvPr id="4" name="Picture 3" descr="A close up of a logo&#10;&#10;Description automatically generated">
            <a:extLst>
              <a:ext uri="{FF2B5EF4-FFF2-40B4-BE49-F238E27FC236}">
                <a16:creationId xmlns:a16="http://schemas.microsoft.com/office/drawing/2014/main" id="{BC8365C2-82CD-4449-9388-5899606A9B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099" y="2525387"/>
            <a:ext cx="2042771" cy="619815"/>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7C1F2596-74B4-184D-9DB4-F9D376BDA6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353" y="4522249"/>
            <a:ext cx="1882319" cy="960109"/>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E44F3080-0399-1449-8F26-CD1E01450E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353" y="3592062"/>
            <a:ext cx="1909936" cy="716226"/>
          </a:xfrm>
          <a:prstGeom prst="rect">
            <a:avLst/>
          </a:prstGeom>
        </p:spPr>
      </p:pic>
      <p:pic>
        <p:nvPicPr>
          <p:cNvPr id="15" name="Picture 14" descr="A close up of a sign&#10;&#10;Description automatically generated">
            <a:extLst>
              <a:ext uri="{FF2B5EF4-FFF2-40B4-BE49-F238E27FC236}">
                <a16:creationId xmlns:a16="http://schemas.microsoft.com/office/drawing/2014/main" id="{4244A4E4-010A-F84B-811D-C63130C4F7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262" y="1284391"/>
            <a:ext cx="2808771" cy="703709"/>
          </a:xfrm>
          <a:prstGeom prst="rect">
            <a:avLst/>
          </a:prstGeom>
        </p:spPr>
      </p:pic>
    </p:spTree>
    <p:extLst>
      <p:ext uri="{BB962C8B-B14F-4D97-AF65-F5344CB8AC3E}">
        <p14:creationId xmlns:p14="http://schemas.microsoft.com/office/powerpoint/2010/main" val="250240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6F7D5-F5B7-AF47-AF8E-A0609082526E}"/>
              </a:ext>
            </a:extLst>
          </p:cNvPr>
          <p:cNvSpPr/>
          <p:nvPr/>
        </p:nvSpPr>
        <p:spPr>
          <a:xfrm>
            <a:off x="8052618" y="782493"/>
            <a:ext cx="4139381" cy="611073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EFC0A3-32EA-7446-A0EA-069A4442E1D9}"/>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635CCF1-6403-B64E-8D0A-5D394F21965C}"/>
              </a:ext>
            </a:extLst>
          </p:cNvPr>
          <p:cNvSpPr/>
          <p:nvPr/>
        </p:nvSpPr>
        <p:spPr>
          <a:xfrm>
            <a:off x="-10160" y="779679"/>
            <a:ext cx="4001728" cy="607832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ED6027-7780-2041-859D-E23AE0E5A072}"/>
              </a:ext>
            </a:extLst>
          </p:cNvPr>
          <p:cNvSpPr>
            <a:spLocks noGrp="1"/>
          </p:cNvSpPr>
          <p:nvPr>
            <p:ph type="title"/>
          </p:nvPr>
        </p:nvSpPr>
        <p:spPr>
          <a:xfrm>
            <a:off x="833120" y="-27364"/>
            <a:ext cx="10515600" cy="703439"/>
          </a:xfrm>
        </p:spPr>
        <p:txBody>
          <a:bodyPr>
            <a:normAutofit/>
          </a:bodyPr>
          <a:lstStyle/>
          <a:p>
            <a:pPr algn="ctr"/>
            <a:r>
              <a:rPr lang="en-US" sz="4000" b="1" dirty="0">
                <a:solidFill>
                  <a:schemeClr val="bg1"/>
                </a:solidFill>
              </a:rPr>
              <a:t>HOODIES &amp; JOGGERS</a:t>
            </a:r>
            <a:endParaRPr lang="en-US" sz="4000" dirty="0">
              <a:solidFill>
                <a:schemeClr val="bg1"/>
              </a:solidFill>
            </a:endParaRPr>
          </a:p>
        </p:txBody>
      </p:sp>
      <p:sp>
        <p:nvSpPr>
          <p:cNvPr id="8" name="Content Placeholder 2">
            <a:extLst>
              <a:ext uri="{FF2B5EF4-FFF2-40B4-BE49-F238E27FC236}">
                <a16:creationId xmlns:a16="http://schemas.microsoft.com/office/drawing/2014/main" id="{4F4380C6-1EA7-6D4C-8B60-24B73B2CD84F}"/>
              </a:ext>
            </a:extLst>
          </p:cNvPr>
          <p:cNvSpPr txBox="1">
            <a:spLocks/>
          </p:cNvSpPr>
          <p:nvPr/>
        </p:nvSpPr>
        <p:spPr>
          <a:xfrm>
            <a:off x="4216496" y="5128568"/>
            <a:ext cx="3585825" cy="155671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B8801 JOGGERS</a:t>
            </a:r>
            <a:endParaRPr lang="en-US" sz="1100" dirty="0"/>
          </a:p>
          <a:p>
            <a:r>
              <a:rPr lang="en-US" sz="1100" dirty="0"/>
              <a:t>6 oz. 100% poly</a:t>
            </a:r>
          </a:p>
          <a:p>
            <a:r>
              <a:rPr lang="en-US" sz="1100" dirty="0"/>
              <a:t>Elastic waistband</a:t>
            </a:r>
          </a:p>
          <a:p>
            <a:r>
              <a:rPr lang="en-US" sz="1100" dirty="0"/>
              <a:t>Black draw cord</a:t>
            </a:r>
          </a:p>
          <a:p>
            <a:r>
              <a:rPr lang="en-US" sz="1100" dirty="0"/>
              <a:t>Faux fly</a:t>
            </a:r>
          </a:p>
          <a:p>
            <a:r>
              <a:rPr lang="en-US" sz="1100" dirty="0"/>
              <a:t>Knee piping</a:t>
            </a:r>
          </a:p>
          <a:p>
            <a:endParaRPr lang="en-US" sz="1100" dirty="0"/>
          </a:p>
          <a:p>
            <a:r>
              <a:rPr lang="en-US" sz="1100" dirty="0"/>
              <a:t>Back pocket</a:t>
            </a:r>
          </a:p>
          <a:p>
            <a:r>
              <a:rPr lang="en-US" sz="1100" dirty="0"/>
              <a:t>Side zipper pockets</a:t>
            </a:r>
          </a:p>
          <a:p>
            <a:r>
              <a:rPr lang="en-US" sz="1100" dirty="0"/>
              <a:t>Hem cuffs</a:t>
            </a:r>
          </a:p>
          <a:p>
            <a:r>
              <a:rPr lang="en-US" sz="1100" dirty="0"/>
              <a:t>Sizes: S-3XL</a:t>
            </a:r>
          </a:p>
          <a:p>
            <a:r>
              <a:rPr lang="en-US" sz="1100" dirty="0"/>
              <a:t>4 colors</a:t>
            </a:r>
          </a:p>
        </p:txBody>
      </p:sp>
      <p:pic>
        <p:nvPicPr>
          <p:cNvPr id="9" name="Picture 8" descr="A person standing in front of a brick wall&#10;&#10;Description automatically generated">
            <a:extLst>
              <a:ext uri="{FF2B5EF4-FFF2-40B4-BE49-F238E27FC236}">
                <a16:creationId xmlns:a16="http://schemas.microsoft.com/office/drawing/2014/main" id="{215B6EB8-D85F-2D46-93A3-98CC5CE9EB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393" y="801753"/>
            <a:ext cx="3354023" cy="4236661"/>
          </a:xfrm>
          <a:prstGeom prst="rect">
            <a:avLst/>
          </a:prstGeom>
        </p:spPr>
      </p:pic>
      <p:sp>
        <p:nvSpPr>
          <p:cNvPr id="13" name="Content Placeholder 2">
            <a:extLst>
              <a:ext uri="{FF2B5EF4-FFF2-40B4-BE49-F238E27FC236}">
                <a16:creationId xmlns:a16="http://schemas.microsoft.com/office/drawing/2014/main" id="{E4201053-AAB6-9143-861E-48039682DEB9}"/>
              </a:ext>
            </a:extLst>
          </p:cNvPr>
          <p:cNvSpPr txBox="1">
            <a:spLocks/>
          </p:cNvSpPr>
          <p:nvPr/>
        </p:nvSpPr>
        <p:spPr>
          <a:xfrm>
            <a:off x="185491" y="5128568"/>
            <a:ext cx="3815812" cy="1848467"/>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B8670, B8660 HOODIES</a:t>
            </a:r>
            <a:endParaRPr lang="en-US" sz="1200" dirty="0">
              <a:solidFill>
                <a:schemeClr val="bg1"/>
              </a:solidFill>
            </a:endParaRPr>
          </a:p>
          <a:p>
            <a:r>
              <a:rPr lang="en-US" sz="1200" dirty="0">
                <a:solidFill>
                  <a:schemeClr val="bg1"/>
                </a:solidFill>
              </a:rPr>
              <a:t>6 oz. 100% polyester </a:t>
            </a:r>
          </a:p>
          <a:p>
            <a:r>
              <a:rPr lang="en-US" sz="1200" dirty="0">
                <a:solidFill>
                  <a:schemeClr val="bg1"/>
                </a:solidFill>
              </a:rPr>
              <a:t>Raglan sleeves</a:t>
            </a:r>
          </a:p>
          <a:p>
            <a:r>
              <a:rPr lang="en-US" sz="1200" dirty="0">
                <a:solidFill>
                  <a:schemeClr val="bg1"/>
                </a:solidFill>
              </a:rPr>
              <a:t>Front pouch pockets </a:t>
            </a:r>
          </a:p>
          <a:p>
            <a:r>
              <a:rPr lang="en-US" sz="1200" dirty="0">
                <a:solidFill>
                  <a:schemeClr val="bg1"/>
                </a:solidFill>
              </a:rPr>
              <a:t>Overlock stitching detail</a:t>
            </a:r>
          </a:p>
          <a:p>
            <a:endParaRPr lang="en-US" sz="1200" dirty="0">
              <a:solidFill>
                <a:schemeClr val="bg1"/>
              </a:solidFill>
            </a:endParaRPr>
          </a:p>
          <a:p>
            <a:endParaRPr lang="en-US" sz="1200" dirty="0">
              <a:solidFill>
                <a:schemeClr val="bg1"/>
              </a:solidFill>
            </a:endParaRPr>
          </a:p>
          <a:p>
            <a:r>
              <a:rPr lang="en-US" sz="1200" dirty="0">
                <a:solidFill>
                  <a:schemeClr val="bg1"/>
                </a:solidFill>
              </a:rPr>
              <a:t>Hem bottom &amp; cuffs</a:t>
            </a:r>
          </a:p>
          <a:p>
            <a:r>
              <a:rPr lang="en-US" sz="1200" dirty="0">
                <a:solidFill>
                  <a:schemeClr val="bg1"/>
                </a:solidFill>
              </a:rPr>
              <a:t>Black draw cord</a:t>
            </a:r>
          </a:p>
          <a:p>
            <a:r>
              <a:rPr lang="en-US" sz="1200" dirty="0">
                <a:solidFill>
                  <a:schemeClr val="bg1"/>
                </a:solidFill>
              </a:rPr>
              <a:t>Sizes: S-3XL</a:t>
            </a:r>
          </a:p>
          <a:p>
            <a:r>
              <a:rPr lang="en-US" sz="1200" dirty="0">
                <a:solidFill>
                  <a:schemeClr val="bg1"/>
                </a:solidFill>
              </a:rPr>
              <a:t>4 colors</a:t>
            </a:r>
          </a:p>
        </p:txBody>
      </p:sp>
      <p:sp>
        <p:nvSpPr>
          <p:cNvPr id="16" name="Content Placeholder 2">
            <a:extLst>
              <a:ext uri="{FF2B5EF4-FFF2-40B4-BE49-F238E27FC236}">
                <a16:creationId xmlns:a16="http://schemas.microsoft.com/office/drawing/2014/main" id="{514B744E-4B69-7547-9B29-B91CB2A57AF4}"/>
              </a:ext>
            </a:extLst>
          </p:cNvPr>
          <p:cNvSpPr>
            <a:spLocks noGrp="1"/>
          </p:cNvSpPr>
          <p:nvPr>
            <p:ph idx="1"/>
          </p:nvPr>
        </p:nvSpPr>
        <p:spPr>
          <a:xfrm>
            <a:off x="8390826" y="5128568"/>
            <a:ext cx="4129897" cy="1848466"/>
          </a:xfrm>
        </p:spPr>
        <p:txBody>
          <a:bodyPr numCol="2">
            <a:noAutofit/>
          </a:bodyPr>
          <a:lstStyle/>
          <a:p>
            <a:pPr marL="0" indent="0">
              <a:buNone/>
            </a:pPr>
            <a:r>
              <a:rPr lang="en-US" sz="1200" b="1" dirty="0">
                <a:solidFill>
                  <a:schemeClr val="bg1"/>
                </a:solidFill>
              </a:rPr>
              <a:t>B8800 UNISEX JOGGER</a:t>
            </a:r>
            <a:endParaRPr lang="en-US" sz="1200" dirty="0">
              <a:solidFill>
                <a:schemeClr val="bg1"/>
              </a:solidFill>
            </a:endParaRPr>
          </a:p>
          <a:p>
            <a:r>
              <a:rPr lang="en-US" sz="1200" dirty="0">
                <a:solidFill>
                  <a:schemeClr val="bg1"/>
                </a:solidFill>
              </a:rPr>
              <a:t>7.8 oz. 100% Polyester fleece</a:t>
            </a:r>
          </a:p>
          <a:p>
            <a:r>
              <a:rPr lang="en-US" sz="1200" dirty="0">
                <a:solidFill>
                  <a:schemeClr val="bg1"/>
                </a:solidFill>
              </a:rPr>
              <a:t>Side pockets</a:t>
            </a:r>
          </a:p>
          <a:p>
            <a:r>
              <a:rPr lang="en-US" sz="1200" dirty="0">
                <a:solidFill>
                  <a:schemeClr val="bg1"/>
                </a:solidFill>
              </a:rPr>
              <a:t>Elastic waist and bottom cuff</a:t>
            </a:r>
          </a:p>
          <a:p>
            <a:r>
              <a:rPr lang="en-US" sz="1200" dirty="0">
                <a:solidFill>
                  <a:schemeClr val="bg1"/>
                </a:solidFill>
              </a:rPr>
              <a:t>Drawstring closure</a:t>
            </a:r>
          </a:p>
          <a:p>
            <a:r>
              <a:rPr lang="en-US" sz="1200" dirty="0">
                <a:solidFill>
                  <a:schemeClr val="bg1"/>
                </a:solidFill>
              </a:rPr>
              <a:t>Back right pocket</a:t>
            </a:r>
          </a:p>
          <a:p>
            <a:r>
              <a:rPr lang="en-US" sz="1200" dirty="0">
                <a:solidFill>
                  <a:schemeClr val="bg1"/>
                </a:solidFill>
              </a:rPr>
              <a:t>Sizes: S-3XL</a:t>
            </a:r>
          </a:p>
          <a:p>
            <a:r>
              <a:rPr lang="en-US" sz="1200" dirty="0">
                <a:solidFill>
                  <a:schemeClr val="bg1"/>
                </a:solidFill>
              </a:rPr>
              <a:t>5 colors</a:t>
            </a:r>
          </a:p>
          <a:p>
            <a:pPr lvl="1"/>
            <a:r>
              <a:rPr lang="en-US" sz="800" dirty="0">
                <a:solidFill>
                  <a:schemeClr val="bg1"/>
                </a:solidFill>
              </a:rPr>
              <a:t>NAVY</a:t>
            </a:r>
          </a:p>
          <a:p>
            <a:pPr lvl="1"/>
            <a:r>
              <a:rPr lang="en-US" sz="800" dirty="0">
                <a:solidFill>
                  <a:schemeClr val="bg1"/>
                </a:solidFill>
              </a:rPr>
              <a:t>BLACK</a:t>
            </a:r>
          </a:p>
          <a:p>
            <a:pPr lvl="1"/>
            <a:r>
              <a:rPr lang="en-US" sz="800" dirty="0">
                <a:solidFill>
                  <a:schemeClr val="bg1"/>
                </a:solidFill>
              </a:rPr>
              <a:t>HEATHER</a:t>
            </a:r>
          </a:p>
          <a:p>
            <a:pPr lvl="1"/>
            <a:r>
              <a:rPr lang="en-US" sz="800" dirty="0">
                <a:solidFill>
                  <a:schemeClr val="bg1"/>
                </a:solidFill>
              </a:rPr>
              <a:t>CHARCOAL</a:t>
            </a:r>
          </a:p>
          <a:p>
            <a:pPr lvl="1"/>
            <a:r>
              <a:rPr lang="en-US" sz="800" dirty="0">
                <a:solidFill>
                  <a:schemeClr val="bg1"/>
                </a:solidFill>
              </a:rPr>
              <a:t>RED</a:t>
            </a:r>
          </a:p>
        </p:txBody>
      </p:sp>
      <p:pic>
        <p:nvPicPr>
          <p:cNvPr id="17" name="Picture 16">
            <a:extLst>
              <a:ext uri="{FF2B5EF4-FFF2-40B4-BE49-F238E27FC236}">
                <a16:creationId xmlns:a16="http://schemas.microsoft.com/office/drawing/2014/main" id="{5C19DAD8-A648-3447-B1DA-4178DCA228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470729" y="776234"/>
            <a:ext cx="3293503" cy="4262180"/>
          </a:xfrm>
          <a:prstGeom prst="rect">
            <a:avLst/>
          </a:prstGeom>
        </p:spPr>
      </p:pic>
      <p:pic>
        <p:nvPicPr>
          <p:cNvPr id="3" name="Picture 2" descr="A person standing posing for the camera&#10;&#10;Description automatically generated">
            <a:extLst>
              <a:ext uri="{FF2B5EF4-FFF2-40B4-BE49-F238E27FC236}">
                <a16:creationId xmlns:a16="http://schemas.microsoft.com/office/drawing/2014/main" id="{B744BFAA-E5C1-EA40-8C3C-72937290F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7469" y="776234"/>
            <a:ext cx="2743877" cy="4119154"/>
          </a:xfrm>
          <a:prstGeom prst="rect">
            <a:avLst/>
          </a:prstGeom>
        </p:spPr>
      </p:pic>
      <p:pic>
        <p:nvPicPr>
          <p:cNvPr id="10" name="Picture 9" descr="A person wearing a uniform&#10;&#10;Description automatically generated">
            <a:extLst>
              <a:ext uri="{FF2B5EF4-FFF2-40B4-BE49-F238E27FC236}">
                <a16:creationId xmlns:a16="http://schemas.microsoft.com/office/drawing/2014/main" id="{C2E1F7AF-8BEB-124B-B195-2766F682FF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38994" y="3366342"/>
            <a:ext cx="780422" cy="1658622"/>
          </a:xfrm>
          <a:prstGeom prst="rect">
            <a:avLst/>
          </a:prstGeom>
        </p:spPr>
      </p:pic>
      <p:pic>
        <p:nvPicPr>
          <p:cNvPr id="18" name="Picture 17" descr="A person posing for the camera&#10;&#10;Description automatically generated">
            <a:extLst>
              <a:ext uri="{FF2B5EF4-FFF2-40B4-BE49-F238E27FC236}">
                <a16:creationId xmlns:a16="http://schemas.microsoft.com/office/drawing/2014/main" id="{15C76AB9-56F8-1C41-95B4-E982DDC1EB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1783" y="3379792"/>
            <a:ext cx="780422" cy="1658622"/>
          </a:xfrm>
          <a:prstGeom prst="rect">
            <a:avLst/>
          </a:prstGeom>
        </p:spPr>
      </p:pic>
    </p:spTree>
    <p:extLst>
      <p:ext uri="{BB962C8B-B14F-4D97-AF65-F5344CB8AC3E}">
        <p14:creationId xmlns:p14="http://schemas.microsoft.com/office/powerpoint/2010/main" val="215899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1A53E1-05F0-A146-8779-AA8E0E3C7611}"/>
              </a:ext>
            </a:extLst>
          </p:cNvPr>
          <p:cNvSpPr/>
          <p:nvPr/>
        </p:nvSpPr>
        <p:spPr>
          <a:xfrm>
            <a:off x="-1" y="902910"/>
            <a:ext cx="5970493" cy="59491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9058"/>
            <a:ext cx="10515600" cy="697047"/>
          </a:xfrm>
        </p:spPr>
        <p:txBody>
          <a:bodyPr>
            <a:normAutofit/>
          </a:bodyPr>
          <a:lstStyle/>
          <a:p>
            <a:pPr algn="ctr"/>
            <a:r>
              <a:rPr lang="en-US" sz="4000" b="1" dirty="0">
                <a:solidFill>
                  <a:schemeClr val="bg1"/>
                </a:solidFill>
              </a:rPr>
              <a:t>SWEATER KNITS</a:t>
            </a:r>
            <a:endParaRPr lang="en-US" sz="4000" dirty="0">
              <a:solidFill>
                <a:schemeClr val="bg1"/>
              </a:solidFill>
            </a:endParaRPr>
          </a:p>
        </p:txBody>
      </p:sp>
      <p:sp>
        <p:nvSpPr>
          <p:cNvPr id="10" name="Content Placeholder 2">
            <a:extLst>
              <a:ext uri="{FF2B5EF4-FFF2-40B4-BE49-F238E27FC236}">
                <a16:creationId xmlns:a16="http://schemas.microsoft.com/office/drawing/2014/main" id="{741BCB8A-8CA2-474B-8DC1-CE4E79381E8D}"/>
              </a:ext>
            </a:extLst>
          </p:cNvPr>
          <p:cNvSpPr txBox="1">
            <a:spLocks/>
          </p:cNvSpPr>
          <p:nvPr/>
        </p:nvSpPr>
        <p:spPr>
          <a:xfrm>
            <a:off x="88650" y="981969"/>
            <a:ext cx="2051959" cy="514509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chemeClr val="bg1"/>
                </a:solidFill>
              </a:rPr>
              <a:t>3901/5901/3910</a:t>
            </a:r>
            <a:endParaRPr lang="en-US" sz="1500" dirty="0">
              <a:solidFill>
                <a:schemeClr val="bg1"/>
              </a:solidFill>
            </a:endParaRPr>
          </a:p>
          <a:p>
            <a:r>
              <a:rPr lang="en-US" sz="1500" dirty="0">
                <a:solidFill>
                  <a:schemeClr val="bg1"/>
                </a:solidFill>
              </a:rPr>
              <a:t>6.5 oz.</a:t>
            </a:r>
          </a:p>
          <a:p>
            <a:r>
              <a:rPr lang="en-US" sz="1500" dirty="0">
                <a:solidFill>
                  <a:schemeClr val="bg1"/>
                </a:solidFill>
              </a:rPr>
              <a:t>100% poly fleece</a:t>
            </a:r>
          </a:p>
          <a:p>
            <a:r>
              <a:rPr lang="en-US" sz="1500" dirty="0">
                <a:solidFill>
                  <a:schemeClr val="bg1"/>
                </a:solidFill>
              </a:rPr>
              <a:t>Convertible collar</a:t>
            </a:r>
          </a:p>
          <a:p>
            <a:r>
              <a:rPr lang="en-US" sz="1500" dirty="0">
                <a:solidFill>
                  <a:schemeClr val="bg1"/>
                </a:solidFill>
              </a:rPr>
              <a:t>Full-zip with puller cover</a:t>
            </a:r>
          </a:p>
          <a:p>
            <a:r>
              <a:rPr lang="en-US" sz="1500" dirty="0">
                <a:solidFill>
                  <a:schemeClr val="bg1"/>
                </a:solidFill>
              </a:rPr>
              <a:t>Raglan sleeves for mobility</a:t>
            </a:r>
          </a:p>
          <a:p>
            <a:r>
              <a:rPr lang="en-US" sz="1500" dirty="0">
                <a:solidFill>
                  <a:schemeClr val="bg1"/>
                </a:solidFill>
              </a:rPr>
              <a:t>Metal Zipper Pullers</a:t>
            </a:r>
          </a:p>
          <a:p>
            <a:r>
              <a:rPr lang="en-US" sz="1500" dirty="0">
                <a:solidFill>
                  <a:schemeClr val="bg1"/>
                </a:solidFill>
              </a:rPr>
              <a:t>Piped cuffs and hem</a:t>
            </a:r>
          </a:p>
          <a:p>
            <a:r>
              <a:rPr lang="en-US" sz="1500" dirty="0">
                <a:solidFill>
                  <a:schemeClr val="bg1"/>
                </a:solidFill>
              </a:rPr>
              <a:t>Covered zipper side pockets</a:t>
            </a:r>
          </a:p>
          <a:p>
            <a:r>
              <a:rPr lang="en-US" sz="1500" dirty="0">
                <a:solidFill>
                  <a:schemeClr val="bg1"/>
                </a:solidFill>
              </a:rPr>
              <a:t>Adjustable button cuffs</a:t>
            </a:r>
          </a:p>
          <a:p>
            <a:r>
              <a:rPr lang="en-US" sz="1500" dirty="0">
                <a:solidFill>
                  <a:schemeClr val="bg1"/>
                </a:solidFill>
              </a:rPr>
              <a:t>Sizes: S-3XL</a:t>
            </a:r>
          </a:p>
          <a:p>
            <a:r>
              <a:rPr lang="en-US" sz="1500" dirty="0">
                <a:solidFill>
                  <a:schemeClr val="bg1"/>
                </a:solidFill>
              </a:rPr>
              <a:t>4 Colors</a:t>
            </a:r>
          </a:p>
        </p:txBody>
      </p:sp>
      <p:pic>
        <p:nvPicPr>
          <p:cNvPr id="19" name="Picture 18" descr="A close up of a sign&#10;&#10;Description automatically generated">
            <a:extLst>
              <a:ext uri="{FF2B5EF4-FFF2-40B4-BE49-F238E27FC236}">
                <a16:creationId xmlns:a16="http://schemas.microsoft.com/office/drawing/2014/main" id="{1039B391-BA2F-EA45-A223-F0098E69BB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63024" y="923143"/>
            <a:ext cx="971552" cy="981268"/>
          </a:xfrm>
          <a:prstGeom prst="rect">
            <a:avLst/>
          </a:prstGeom>
        </p:spPr>
      </p:pic>
      <p:pic>
        <p:nvPicPr>
          <p:cNvPr id="18" name="Picture 17">
            <a:extLst>
              <a:ext uri="{FF2B5EF4-FFF2-40B4-BE49-F238E27FC236}">
                <a16:creationId xmlns:a16="http://schemas.microsoft.com/office/drawing/2014/main" id="{0B9A1528-DFAE-7544-8B27-486290ADBB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9798" y="923143"/>
            <a:ext cx="9752201" cy="5934857"/>
          </a:xfrm>
          <a:prstGeom prst="rect">
            <a:avLst/>
          </a:prstGeom>
        </p:spPr>
      </p:pic>
      <p:sp>
        <p:nvSpPr>
          <p:cNvPr id="14" name="TextBox 13">
            <a:extLst>
              <a:ext uri="{FF2B5EF4-FFF2-40B4-BE49-F238E27FC236}">
                <a16:creationId xmlns:a16="http://schemas.microsoft.com/office/drawing/2014/main" id="{DE83AFE9-5A9A-E743-B043-AB2FE41126DA}"/>
              </a:ext>
            </a:extLst>
          </p:cNvPr>
          <p:cNvSpPr txBox="1"/>
          <p:nvPr/>
        </p:nvSpPr>
        <p:spPr>
          <a:xfrm>
            <a:off x="5439733" y="6389157"/>
            <a:ext cx="656266" cy="276999"/>
          </a:xfrm>
          <a:prstGeom prst="rect">
            <a:avLst/>
          </a:prstGeom>
          <a:noFill/>
        </p:spPr>
        <p:txBody>
          <a:bodyPr wrap="square" rtlCol="0">
            <a:spAutoFit/>
          </a:bodyPr>
          <a:lstStyle/>
          <a:p>
            <a:r>
              <a:rPr lang="en-US" sz="1200" dirty="0">
                <a:solidFill>
                  <a:schemeClr val="bg1"/>
                </a:solidFill>
              </a:rPr>
              <a:t>B3901</a:t>
            </a:r>
          </a:p>
        </p:txBody>
      </p:sp>
      <p:sp>
        <p:nvSpPr>
          <p:cNvPr id="16" name="TextBox 15">
            <a:extLst>
              <a:ext uri="{FF2B5EF4-FFF2-40B4-BE49-F238E27FC236}">
                <a16:creationId xmlns:a16="http://schemas.microsoft.com/office/drawing/2014/main" id="{D89E20E9-5BC3-3A4C-A9EF-B77EF3EDDF6E}"/>
              </a:ext>
            </a:extLst>
          </p:cNvPr>
          <p:cNvSpPr txBox="1"/>
          <p:nvPr/>
        </p:nvSpPr>
        <p:spPr>
          <a:xfrm>
            <a:off x="2928650" y="4011717"/>
            <a:ext cx="656266" cy="276999"/>
          </a:xfrm>
          <a:prstGeom prst="rect">
            <a:avLst/>
          </a:prstGeom>
          <a:noFill/>
        </p:spPr>
        <p:txBody>
          <a:bodyPr wrap="square" rtlCol="0">
            <a:spAutoFit/>
          </a:bodyPr>
          <a:lstStyle/>
          <a:p>
            <a:r>
              <a:rPr lang="en-US" sz="1200" dirty="0">
                <a:solidFill>
                  <a:schemeClr val="bg1"/>
                </a:solidFill>
              </a:rPr>
              <a:t>B5901</a:t>
            </a:r>
          </a:p>
        </p:txBody>
      </p:sp>
      <p:sp>
        <p:nvSpPr>
          <p:cNvPr id="17" name="TextBox 16">
            <a:extLst>
              <a:ext uri="{FF2B5EF4-FFF2-40B4-BE49-F238E27FC236}">
                <a16:creationId xmlns:a16="http://schemas.microsoft.com/office/drawing/2014/main" id="{13014921-52C2-304E-84B9-E6D4B886B3E7}"/>
              </a:ext>
            </a:extLst>
          </p:cNvPr>
          <p:cNvSpPr txBox="1"/>
          <p:nvPr/>
        </p:nvSpPr>
        <p:spPr>
          <a:xfrm>
            <a:off x="8780810" y="3962480"/>
            <a:ext cx="656266" cy="276999"/>
          </a:xfrm>
          <a:prstGeom prst="rect">
            <a:avLst/>
          </a:prstGeom>
          <a:noFill/>
        </p:spPr>
        <p:txBody>
          <a:bodyPr wrap="square" rtlCol="0">
            <a:spAutoFit/>
          </a:bodyPr>
          <a:lstStyle/>
          <a:p>
            <a:r>
              <a:rPr lang="en-US" sz="1200" dirty="0">
                <a:solidFill>
                  <a:schemeClr val="bg1"/>
                </a:solidFill>
              </a:rPr>
              <a:t>B3910</a:t>
            </a:r>
          </a:p>
        </p:txBody>
      </p:sp>
    </p:spTree>
    <p:extLst>
      <p:ext uri="{BB962C8B-B14F-4D97-AF65-F5344CB8AC3E}">
        <p14:creationId xmlns:p14="http://schemas.microsoft.com/office/powerpoint/2010/main" val="316559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6F7D5-F5B7-AF47-AF8E-A0609082526E}"/>
              </a:ext>
            </a:extLst>
          </p:cNvPr>
          <p:cNvSpPr/>
          <p:nvPr/>
        </p:nvSpPr>
        <p:spPr>
          <a:xfrm>
            <a:off x="8052618" y="782493"/>
            <a:ext cx="4139381" cy="611073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EFC0A3-32EA-7446-A0EA-069A4442E1D9}"/>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635CCF1-6403-B64E-8D0A-5D394F21965C}"/>
              </a:ext>
            </a:extLst>
          </p:cNvPr>
          <p:cNvSpPr/>
          <p:nvPr/>
        </p:nvSpPr>
        <p:spPr>
          <a:xfrm>
            <a:off x="-10160" y="779679"/>
            <a:ext cx="4001728" cy="607832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ED6027-7780-2041-859D-E23AE0E5A072}"/>
              </a:ext>
            </a:extLst>
          </p:cNvPr>
          <p:cNvSpPr>
            <a:spLocks noGrp="1"/>
          </p:cNvSpPr>
          <p:nvPr>
            <p:ph type="title"/>
          </p:nvPr>
        </p:nvSpPr>
        <p:spPr>
          <a:xfrm>
            <a:off x="833120" y="-27364"/>
            <a:ext cx="10515600" cy="703439"/>
          </a:xfrm>
        </p:spPr>
        <p:txBody>
          <a:bodyPr>
            <a:normAutofit/>
          </a:bodyPr>
          <a:lstStyle/>
          <a:p>
            <a:pPr algn="ctr"/>
            <a:r>
              <a:rPr lang="en-US" sz="4000" b="1" dirty="0">
                <a:solidFill>
                  <a:schemeClr val="bg1"/>
                </a:solidFill>
              </a:rPr>
              <a:t>OUTERWEAR</a:t>
            </a:r>
            <a:endParaRPr lang="en-US" sz="4000" dirty="0">
              <a:solidFill>
                <a:schemeClr val="bg1"/>
              </a:solidFill>
            </a:endParaRPr>
          </a:p>
        </p:txBody>
      </p:sp>
      <p:sp>
        <p:nvSpPr>
          <p:cNvPr id="8" name="Content Placeholder 2">
            <a:extLst>
              <a:ext uri="{FF2B5EF4-FFF2-40B4-BE49-F238E27FC236}">
                <a16:creationId xmlns:a16="http://schemas.microsoft.com/office/drawing/2014/main" id="{4F4380C6-1EA7-6D4C-8B60-24B73B2CD84F}"/>
              </a:ext>
            </a:extLst>
          </p:cNvPr>
          <p:cNvSpPr txBox="1">
            <a:spLocks/>
          </p:cNvSpPr>
          <p:nvPr/>
        </p:nvSpPr>
        <p:spPr>
          <a:xfrm>
            <a:off x="4229180" y="5173715"/>
            <a:ext cx="3585825" cy="155671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B8713/B8703 ELEMENT PUFFER</a:t>
            </a:r>
          </a:p>
          <a:p>
            <a:r>
              <a:rPr lang="en-US" sz="1100" dirty="0"/>
              <a:t>100% Nylon</a:t>
            </a:r>
          </a:p>
          <a:p>
            <a:r>
              <a:rPr lang="en-US" sz="1100" dirty="0"/>
              <a:t>Mini brick quilting</a:t>
            </a:r>
          </a:p>
          <a:p>
            <a:r>
              <a:rPr lang="en-US" sz="1100" dirty="0"/>
              <a:t>Side zipper pulls</a:t>
            </a:r>
          </a:p>
          <a:p>
            <a:r>
              <a:rPr lang="en-US" sz="1100" dirty="0"/>
              <a:t>Zipper cover at chin</a:t>
            </a:r>
          </a:p>
          <a:p>
            <a:endParaRPr lang="en-US" sz="1100" dirty="0"/>
          </a:p>
          <a:p>
            <a:r>
              <a:rPr lang="en-US" sz="1100" dirty="0"/>
              <a:t>Zipper cover on pockets</a:t>
            </a:r>
          </a:p>
          <a:p>
            <a:r>
              <a:rPr lang="en-US" sz="1100" dirty="0"/>
              <a:t>Inside zippered chest pockets</a:t>
            </a:r>
          </a:p>
          <a:p>
            <a:r>
              <a:rPr lang="en-US" sz="1100" dirty="0"/>
              <a:t>Sizes: S-3XL</a:t>
            </a:r>
          </a:p>
          <a:p>
            <a:r>
              <a:rPr lang="en-US" sz="1100" dirty="0"/>
              <a:t>3 colors</a:t>
            </a:r>
          </a:p>
        </p:txBody>
      </p:sp>
      <p:sp>
        <p:nvSpPr>
          <p:cNvPr id="13" name="Content Placeholder 2">
            <a:extLst>
              <a:ext uri="{FF2B5EF4-FFF2-40B4-BE49-F238E27FC236}">
                <a16:creationId xmlns:a16="http://schemas.microsoft.com/office/drawing/2014/main" id="{E4201053-AAB6-9143-861E-48039682DEB9}"/>
              </a:ext>
            </a:extLst>
          </p:cNvPr>
          <p:cNvSpPr txBox="1">
            <a:spLocks/>
          </p:cNvSpPr>
          <p:nvPr/>
        </p:nvSpPr>
        <p:spPr>
          <a:xfrm>
            <a:off x="175756" y="5164451"/>
            <a:ext cx="3815812" cy="1496477"/>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B8700 PUFFER VEST</a:t>
            </a:r>
            <a:endParaRPr lang="en-US" sz="1200" dirty="0">
              <a:solidFill>
                <a:schemeClr val="bg1"/>
              </a:solidFill>
            </a:endParaRPr>
          </a:p>
          <a:p>
            <a:r>
              <a:rPr lang="en-US" sz="1200" dirty="0">
                <a:solidFill>
                  <a:schemeClr val="bg1"/>
                </a:solidFill>
              </a:rPr>
              <a:t>4.0 oz. 100% polyester</a:t>
            </a:r>
          </a:p>
          <a:p>
            <a:r>
              <a:rPr lang="en-US" sz="1200" dirty="0">
                <a:solidFill>
                  <a:schemeClr val="bg1"/>
                </a:solidFill>
              </a:rPr>
              <a:t>Heavy fill insulation</a:t>
            </a:r>
          </a:p>
          <a:p>
            <a:r>
              <a:rPr lang="en-US" sz="1200" dirty="0">
                <a:solidFill>
                  <a:schemeClr val="bg1"/>
                </a:solidFill>
              </a:rPr>
              <a:t>Barrel toggle waistband</a:t>
            </a:r>
          </a:p>
          <a:p>
            <a:r>
              <a:rPr lang="en-US" sz="1200" dirty="0">
                <a:solidFill>
                  <a:schemeClr val="bg1"/>
                </a:solidFill>
              </a:rPr>
              <a:t>Side entry pockets</a:t>
            </a:r>
          </a:p>
          <a:p>
            <a:r>
              <a:rPr lang="en-US" sz="1200" dirty="0">
                <a:solidFill>
                  <a:schemeClr val="bg1"/>
                </a:solidFill>
              </a:rPr>
              <a:t>Zipper pull cover on collar</a:t>
            </a:r>
          </a:p>
          <a:p>
            <a:r>
              <a:rPr lang="en-US" sz="1200" dirty="0">
                <a:solidFill>
                  <a:schemeClr val="bg1"/>
                </a:solidFill>
              </a:rPr>
              <a:t>Sizes S-3XL</a:t>
            </a:r>
          </a:p>
          <a:p>
            <a:r>
              <a:rPr lang="en-US" sz="1200" dirty="0">
                <a:solidFill>
                  <a:schemeClr val="bg1"/>
                </a:solidFill>
              </a:rPr>
              <a:t>5 colors</a:t>
            </a:r>
          </a:p>
        </p:txBody>
      </p:sp>
      <p:sp>
        <p:nvSpPr>
          <p:cNvPr id="16" name="Content Placeholder 2">
            <a:extLst>
              <a:ext uri="{FF2B5EF4-FFF2-40B4-BE49-F238E27FC236}">
                <a16:creationId xmlns:a16="http://schemas.microsoft.com/office/drawing/2014/main" id="{514B744E-4B69-7547-9B29-B91CB2A57AF4}"/>
              </a:ext>
            </a:extLst>
          </p:cNvPr>
          <p:cNvSpPr>
            <a:spLocks noGrp="1"/>
          </p:cNvSpPr>
          <p:nvPr>
            <p:ph idx="1"/>
          </p:nvPr>
        </p:nvSpPr>
        <p:spPr>
          <a:xfrm>
            <a:off x="8390826" y="5161381"/>
            <a:ext cx="4129897" cy="1532360"/>
          </a:xfrm>
        </p:spPr>
        <p:txBody>
          <a:bodyPr numCol="2">
            <a:noAutofit/>
          </a:bodyPr>
          <a:lstStyle/>
          <a:p>
            <a:pPr marL="0" indent="0">
              <a:buNone/>
            </a:pPr>
            <a:r>
              <a:rPr lang="en-US" sz="1200" b="1" dirty="0">
                <a:solidFill>
                  <a:schemeClr val="bg1"/>
                </a:solidFill>
              </a:rPr>
              <a:t>B8701 PUFFER VEST</a:t>
            </a:r>
            <a:endParaRPr lang="en-US" sz="1200" dirty="0">
              <a:solidFill>
                <a:schemeClr val="bg1"/>
              </a:solidFill>
            </a:endParaRPr>
          </a:p>
          <a:p>
            <a:r>
              <a:rPr lang="en-US" sz="1200" dirty="0">
                <a:solidFill>
                  <a:schemeClr val="bg1"/>
                </a:solidFill>
              </a:rPr>
              <a:t>8.5 oz. 100% poly shell</a:t>
            </a:r>
          </a:p>
          <a:p>
            <a:r>
              <a:rPr lang="en-US" sz="1200" dirty="0">
                <a:solidFill>
                  <a:schemeClr val="bg1"/>
                </a:solidFill>
              </a:rPr>
              <a:t>100% poly fleece insert sleeves</a:t>
            </a:r>
          </a:p>
          <a:p>
            <a:r>
              <a:rPr lang="en-US" sz="1200" dirty="0">
                <a:solidFill>
                  <a:schemeClr val="bg1"/>
                </a:solidFill>
              </a:rPr>
              <a:t>Snap front, 2 slash pockets</a:t>
            </a:r>
          </a:p>
          <a:p>
            <a:r>
              <a:rPr lang="en-US" sz="1200" dirty="0">
                <a:solidFill>
                  <a:schemeClr val="bg1"/>
                </a:solidFill>
              </a:rPr>
              <a:t>Rib bottom and cuffs</a:t>
            </a:r>
          </a:p>
          <a:p>
            <a:endParaRPr lang="en-US" sz="1200" dirty="0">
              <a:solidFill>
                <a:schemeClr val="bg1"/>
              </a:solidFill>
            </a:endParaRPr>
          </a:p>
          <a:p>
            <a:r>
              <a:rPr lang="en-US" sz="1200" dirty="0">
                <a:solidFill>
                  <a:schemeClr val="bg1"/>
                </a:solidFill>
              </a:rPr>
              <a:t>Camo interior lining</a:t>
            </a:r>
          </a:p>
          <a:p>
            <a:r>
              <a:rPr lang="en-US" sz="1200" dirty="0">
                <a:solidFill>
                  <a:schemeClr val="bg1"/>
                </a:solidFill>
              </a:rPr>
              <a:t>Black camo has solid rib cuffs</a:t>
            </a:r>
          </a:p>
          <a:p>
            <a:r>
              <a:rPr lang="en-US" sz="1200" dirty="0">
                <a:solidFill>
                  <a:schemeClr val="bg1"/>
                </a:solidFill>
              </a:rPr>
              <a:t>Sizes: S-3XL</a:t>
            </a:r>
          </a:p>
          <a:p>
            <a:r>
              <a:rPr lang="en-US" sz="1200" dirty="0">
                <a:solidFill>
                  <a:schemeClr val="bg1"/>
                </a:solidFill>
              </a:rPr>
              <a:t>4 colors</a:t>
            </a:r>
          </a:p>
        </p:txBody>
      </p:sp>
      <p:pic>
        <p:nvPicPr>
          <p:cNvPr id="11" name="Picture 10" descr="A group of people posing for the camera&#10;&#10;Description automatically generated">
            <a:extLst>
              <a:ext uri="{FF2B5EF4-FFF2-40B4-BE49-F238E27FC236}">
                <a16:creationId xmlns:a16="http://schemas.microsoft.com/office/drawing/2014/main" id="{B356DF08-2E7F-5742-BD4F-8F499AA8C2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87173" y="787310"/>
            <a:ext cx="3507579" cy="4374071"/>
          </a:xfrm>
          <a:prstGeom prst="rect">
            <a:avLst/>
          </a:prstGeom>
        </p:spPr>
      </p:pic>
      <p:pic>
        <p:nvPicPr>
          <p:cNvPr id="14" name="Picture 13" descr="A person standing in front of a brick wall&#10;&#10;Description automatically generated">
            <a:extLst>
              <a:ext uri="{FF2B5EF4-FFF2-40B4-BE49-F238E27FC236}">
                <a16:creationId xmlns:a16="http://schemas.microsoft.com/office/drawing/2014/main" id="{618A933B-EEA8-074C-B9A5-E54E1E84F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0826" y="769378"/>
            <a:ext cx="3497844" cy="4372305"/>
          </a:xfrm>
          <a:prstGeom prst="rect">
            <a:avLst/>
          </a:prstGeom>
        </p:spPr>
      </p:pic>
      <p:pic>
        <p:nvPicPr>
          <p:cNvPr id="12" name="Picture 11" descr="A picture containing person, outdoor, man, colorful&#10;&#10;Description automatically generated">
            <a:extLst>
              <a:ext uri="{FF2B5EF4-FFF2-40B4-BE49-F238E27FC236}">
                <a16:creationId xmlns:a16="http://schemas.microsoft.com/office/drawing/2014/main" id="{0B26BFC0-5891-8C4A-8D6F-206FD147B9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2047" y="771955"/>
            <a:ext cx="3517314" cy="4245579"/>
          </a:xfrm>
          <a:prstGeom prst="rect">
            <a:avLst/>
          </a:prstGeom>
        </p:spPr>
      </p:pic>
    </p:spTree>
    <p:extLst>
      <p:ext uri="{BB962C8B-B14F-4D97-AF65-F5344CB8AC3E}">
        <p14:creationId xmlns:p14="http://schemas.microsoft.com/office/powerpoint/2010/main" val="136668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1A53E1-05F0-A146-8779-AA8E0E3C7611}"/>
              </a:ext>
            </a:extLst>
          </p:cNvPr>
          <p:cNvSpPr/>
          <p:nvPr/>
        </p:nvSpPr>
        <p:spPr>
          <a:xfrm>
            <a:off x="-1" y="908886"/>
            <a:ext cx="5970493" cy="59491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027F32-07E0-1E45-BFCD-B917E3C106A8}"/>
              </a:ext>
            </a:extLst>
          </p:cNvPr>
          <p:cNvSpPr/>
          <p:nvPr/>
        </p:nvSpPr>
        <p:spPr>
          <a:xfrm>
            <a:off x="6221510" y="904909"/>
            <a:ext cx="5970493" cy="59530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0"/>
            <a:ext cx="12191999" cy="6970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8656"/>
            <a:ext cx="10515600" cy="883854"/>
          </a:xfrm>
        </p:spPr>
        <p:txBody>
          <a:bodyPr>
            <a:normAutofit/>
          </a:bodyPr>
          <a:lstStyle/>
          <a:p>
            <a:pPr algn="ctr"/>
            <a:r>
              <a:rPr lang="en-US" sz="4000" b="1" dirty="0">
                <a:solidFill>
                  <a:schemeClr val="bg1"/>
                </a:solidFill>
              </a:rPr>
              <a:t>MOISTURE WICKING KNITS</a:t>
            </a:r>
            <a:endParaRPr lang="en-US" sz="4000" dirty="0">
              <a:solidFill>
                <a:schemeClr val="bg1"/>
              </a:solidFill>
            </a:endParaRPr>
          </a:p>
        </p:txBody>
      </p:sp>
      <p:sp>
        <p:nvSpPr>
          <p:cNvPr id="20" name="Content Placeholder 2">
            <a:extLst>
              <a:ext uri="{FF2B5EF4-FFF2-40B4-BE49-F238E27FC236}">
                <a16:creationId xmlns:a16="http://schemas.microsoft.com/office/drawing/2014/main" id="{F5625B18-2608-C04A-8B5F-F186BC491A1A}"/>
              </a:ext>
            </a:extLst>
          </p:cNvPr>
          <p:cNvSpPr txBox="1">
            <a:spLocks/>
          </p:cNvSpPr>
          <p:nvPr/>
        </p:nvSpPr>
        <p:spPr>
          <a:xfrm>
            <a:off x="6221507" y="1124737"/>
            <a:ext cx="2026018" cy="45480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S0469-S5469 POLO</a:t>
            </a:r>
            <a:endParaRPr lang="en-US" sz="1200" dirty="0">
              <a:solidFill>
                <a:schemeClr val="bg1"/>
              </a:solidFill>
            </a:endParaRPr>
          </a:p>
          <a:p>
            <a:r>
              <a:rPr lang="en-US" sz="1200" dirty="0">
                <a:solidFill>
                  <a:schemeClr val="bg1"/>
                </a:solidFill>
              </a:rPr>
              <a:t>5.4 oz, 100% polyester  </a:t>
            </a:r>
          </a:p>
          <a:p>
            <a:r>
              <a:rPr lang="en-US" sz="1200" dirty="0">
                <a:solidFill>
                  <a:schemeClr val="bg1"/>
                </a:solidFill>
              </a:rPr>
              <a:t>Moisture wicking</a:t>
            </a:r>
          </a:p>
          <a:p>
            <a:r>
              <a:rPr lang="en-US" sz="1200" dirty="0">
                <a:solidFill>
                  <a:schemeClr val="bg1"/>
                </a:solidFill>
              </a:rPr>
              <a:t>Taped neck seam</a:t>
            </a:r>
          </a:p>
          <a:p>
            <a:r>
              <a:rPr lang="en-US" sz="1200" dirty="0">
                <a:solidFill>
                  <a:schemeClr val="bg1"/>
                </a:solidFill>
              </a:rPr>
              <a:t>Pearlized buttons</a:t>
            </a:r>
          </a:p>
          <a:p>
            <a:r>
              <a:rPr lang="en-US" sz="1200" dirty="0">
                <a:solidFill>
                  <a:schemeClr val="bg1"/>
                </a:solidFill>
              </a:rPr>
              <a:t>Double needle stitching</a:t>
            </a:r>
          </a:p>
          <a:p>
            <a:r>
              <a:rPr lang="en-US" sz="1200" dirty="0">
                <a:solidFill>
                  <a:schemeClr val="bg1"/>
                </a:solidFill>
              </a:rPr>
              <a:t>Moon patch</a:t>
            </a:r>
          </a:p>
          <a:p>
            <a:r>
              <a:rPr lang="en-US" sz="1200" dirty="0">
                <a:solidFill>
                  <a:schemeClr val="bg1"/>
                </a:solidFill>
              </a:rPr>
              <a:t>Solid back</a:t>
            </a:r>
          </a:p>
          <a:p>
            <a:r>
              <a:rPr lang="en-US" sz="1200" dirty="0">
                <a:solidFill>
                  <a:schemeClr val="bg1"/>
                </a:solidFill>
              </a:rPr>
              <a:t>Box plackets </a:t>
            </a:r>
          </a:p>
          <a:p>
            <a:r>
              <a:rPr lang="en-US" sz="1200" dirty="0">
                <a:solidFill>
                  <a:schemeClr val="bg1"/>
                </a:solidFill>
              </a:rPr>
              <a:t>fashion knit collars</a:t>
            </a:r>
          </a:p>
          <a:p>
            <a:r>
              <a:rPr lang="en-US" sz="1200" dirty="0">
                <a:solidFill>
                  <a:schemeClr val="bg1"/>
                </a:solidFill>
              </a:rPr>
              <a:t>Side vents</a:t>
            </a:r>
          </a:p>
          <a:p>
            <a:r>
              <a:rPr lang="en-US" sz="1200" dirty="0">
                <a:solidFill>
                  <a:schemeClr val="bg1"/>
                </a:solidFill>
              </a:rPr>
              <a:t>Sizes: S-4XL</a:t>
            </a:r>
          </a:p>
        </p:txBody>
      </p:sp>
      <p:sp>
        <p:nvSpPr>
          <p:cNvPr id="21" name="Content Placeholder 2">
            <a:extLst>
              <a:ext uri="{FF2B5EF4-FFF2-40B4-BE49-F238E27FC236}">
                <a16:creationId xmlns:a16="http://schemas.microsoft.com/office/drawing/2014/main" id="{14398D65-7EB4-E540-9870-1048DFFB02F7}"/>
              </a:ext>
            </a:extLst>
          </p:cNvPr>
          <p:cNvSpPr txBox="1">
            <a:spLocks/>
          </p:cNvSpPr>
          <p:nvPr/>
        </p:nvSpPr>
        <p:spPr>
          <a:xfrm>
            <a:off x="3633170" y="1090662"/>
            <a:ext cx="2757313" cy="562085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S0100/S5100 POLO</a:t>
            </a:r>
            <a:endParaRPr lang="en-US" sz="1200" dirty="0">
              <a:solidFill>
                <a:schemeClr val="bg1"/>
              </a:solidFill>
            </a:endParaRPr>
          </a:p>
          <a:p>
            <a:r>
              <a:rPr lang="en-US" sz="1200" dirty="0">
                <a:solidFill>
                  <a:schemeClr val="bg1"/>
                </a:solidFill>
              </a:rPr>
              <a:t>3.8 oz, 100% polyester  </a:t>
            </a:r>
          </a:p>
          <a:p>
            <a:r>
              <a:rPr lang="en-US" sz="1200" dirty="0">
                <a:solidFill>
                  <a:schemeClr val="bg1"/>
                </a:solidFill>
              </a:rPr>
              <a:t>Moisture wicking</a:t>
            </a:r>
          </a:p>
          <a:p>
            <a:r>
              <a:rPr lang="en-US" sz="1200" dirty="0">
                <a:solidFill>
                  <a:schemeClr val="bg1"/>
                </a:solidFill>
              </a:rPr>
              <a:t>Antimicrobial</a:t>
            </a:r>
          </a:p>
          <a:p>
            <a:r>
              <a:rPr lang="en-US" sz="1200" dirty="0">
                <a:solidFill>
                  <a:schemeClr val="bg1"/>
                </a:solidFill>
              </a:rPr>
              <a:t>Wrinkle resistant</a:t>
            </a:r>
          </a:p>
          <a:p>
            <a:r>
              <a:rPr lang="en-US" sz="1200" dirty="0">
                <a:solidFill>
                  <a:schemeClr val="bg1"/>
                </a:solidFill>
              </a:rPr>
              <a:t>Snag resistant </a:t>
            </a:r>
          </a:p>
          <a:p>
            <a:r>
              <a:rPr lang="en-US" sz="1200" dirty="0">
                <a:solidFill>
                  <a:schemeClr val="bg1"/>
                </a:solidFill>
              </a:rPr>
              <a:t>Rib knit collar</a:t>
            </a:r>
          </a:p>
          <a:p>
            <a:r>
              <a:rPr lang="en-US" sz="1200" dirty="0">
                <a:solidFill>
                  <a:schemeClr val="bg1"/>
                </a:solidFill>
              </a:rPr>
              <a:t>Pearlized buttons</a:t>
            </a:r>
          </a:p>
          <a:p>
            <a:r>
              <a:rPr lang="en-US" sz="1200" dirty="0">
                <a:solidFill>
                  <a:schemeClr val="bg1"/>
                </a:solidFill>
              </a:rPr>
              <a:t>Taped neck seam</a:t>
            </a:r>
          </a:p>
          <a:p>
            <a:r>
              <a:rPr lang="en-US" sz="1200" dirty="0">
                <a:solidFill>
                  <a:schemeClr val="bg1"/>
                </a:solidFill>
              </a:rPr>
              <a:t>3 button box placket </a:t>
            </a:r>
          </a:p>
          <a:p>
            <a:r>
              <a:rPr lang="en-US" sz="1200" dirty="0">
                <a:solidFill>
                  <a:schemeClr val="bg1"/>
                </a:solidFill>
              </a:rPr>
              <a:t>Hemmed sleeves </a:t>
            </a:r>
          </a:p>
          <a:p>
            <a:r>
              <a:rPr lang="en-US" sz="1200" dirty="0">
                <a:solidFill>
                  <a:schemeClr val="bg1"/>
                </a:solidFill>
              </a:rPr>
              <a:t>Square hemmed bottom</a:t>
            </a:r>
          </a:p>
          <a:p>
            <a:r>
              <a:rPr lang="en-US" sz="1200" dirty="0">
                <a:solidFill>
                  <a:schemeClr val="bg1"/>
                </a:solidFill>
              </a:rPr>
              <a:t>Side vents</a:t>
            </a:r>
          </a:p>
          <a:p>
            <a:r>
              <a:rPr lang="en-US" sz="1200" dirty="0">
                <a:solidFill>
                  <a:schemeClr val="bg1"/>
                </a:solidFill>
              </a:rPr>
              <a:t>Sizes: S-4XL</a:t>
            </a:r>
          </a:p>
        </p:txBody>
      </p:sp>
      <p:pic>
        <p:nvPicPr>
          <p:cNvPr id="10" name="Picture 9">
            <a:extLst>
              <a:ext uri="{FF2B5EF4-FFF2-40B4-BE49-F238E27FC236}">
                <a16:creationId xmlns:a16="http://schemas.microsoft.com/office/drawing/2014/main" id="{7703462B-CC97-AF4C-9B0C-979D21167F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4909"/>
            <a:ext cx="3630706" cy="5953091"/>
          </a:xfrm>
          <a:prstGeom prst="rect">
            <a:avLst/>
          </a:prstGeom>
        </p:spPr>
      </p:pic>
      <p:pic>
        <p:nvPicPr>
          <p:cNvPr id="11" name="Picture 10">
            <a:extLst>
              <a:ext uri="{FF2B5EF4-FFF2-40B4-BE49-F238E27FC236}">
                <a16:creationId xmlns:a16="http://schemas.microsoft.com/office/drawing/2014/main" id="{D7BE04B7-C02D-E14C-8556-0CA0F1ECFB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47528" y="904909"/>
            <a:ext cx="3944471" cy="5982209"/>
          </a:xfrm>
          <a:prstGeom prst="rect">
            <a:avLst/>
          </a:prstGeom>
        </p:spPr>
      </p:pic>
    </p:spTree>
    <p:extLst>
      <p:ext uri="{BB962C8B-B14F-4D97-AF65-F5344CB8AC3E}">
        <p14:creationId xmlns:p14="http://schemas.microsoft.com/office/powerpoint/2010/main" val="389123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1A53E1-05F0-A146-8779-AA8E0E3C7611}"/>
              </a:ext>
            </a:extLst>
          </p:cNvPr>
          <p:cNvSpPr/>
          <p:nvPr/>
        </p:nvSpPr>
        <p:spPr>
          <a:xfrm>
            <a:off x="-1" y="908886"/>
            <a:ext cx="5970493" cy="59491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027F32-07E0-1E45-BFCD-B917E3C106A8}"/>
              </a:ext>
            </a:extLst>
          </p:cNvPr>
          <p:cNvSpPr/>
          <p:nvPr/>
        </p:nvSpPr>
        <p:spPr>
          <a:xfrm>
            <a:off x="6221510" y="904909"/>
            <a:ext cx="5970493" cy="59530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0"/>
            <a:ext cx="12191999" cy="6970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8656"/>
            <a:ext cx="10515600" cy="883854"/>
          </a:xfrm>
        </p:spPr>
        <p:txBody>
          <a:bodyPr>
            <a:normAutofit/>
          </a:bodyPr>
          <a:lstStyle/>
          <a:p>
            <a:pPr algn="ctr"/>
            <a:r>
              <a:rPr lang="en-US" sz="4000" b="1" dirty="0">
                <a:solidFill>
                  <a:schemeClr val="bg1"/>
                </a:solidFill>
              </a:rPr>
              <a:t>MOISTURE WICKING KNITS AND POLOS</a:t>
            </a:r>
            <a:endParaRPr lang="en-US" sz="4000" dirty="0">
              <a:solidFill>
                <a:schemeClr val="bg1"/>
              </a:solidFill>
            </a:endParaRPr>
          </a:p>
        </p:txBody>
      </p:sp>
      <p:sp>
        <p:nvSpPr>
          <p:cNvPr id="20" name="Content Placeholder 2">
            <a:extLst>
              <a:ext uri="{FF2B5EF4-FFF2-40B4-BE49-F238E27FC236}">
                <a16:creationId xmlns:a16="http://schemas.microsoft.com/office/drawing/2014/main" id="{F5625B18-2608-C04A-8B5F-F186BC491A1A}"/>
              </a:ext>
            </a:extLst>
          </p:cNvPr>
          <p:cNvSpPr txBox="1">
            <a:spLocks/>
          </p:cNvSpPr>
          <p:nvPr/>
        </p:nvSpPr>
        <p:spPr>
          <a:xfrm>
            <a:off x="6221507" y="1124737"/>
            <a:ext cx="1671611" cy="45480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S0465-S5465 POLO</a:t>
            </a:r>
            <a:endParaRPr lang="en-US" sz="1200" dirty="0">
              <a:solidFill>
                <a:schemeClr val="bg1"/>
              </a:solidFill>
            </a:endParaRPr>
          </a:p>
          <a:p>
            <a:r>
              <a:rPr lang="en-US" sz="1200" dirty="0">
                <a:solidFill>
                  <a:schemeClr val="bg1"/>
                </a:solidFill>
              </a:rPr>
              <a:t>5.4 oz, 100% polyester  </a:t>
            </a:r>
          </a:p>
          <a:p>
            <a:r>
              <a:rPr lang="en-US" sz="1200" dirty="0">
                <a:solidFill>
                  <a:schemeClr val="bg1"/>
                </a:solidFill>
              </a:rPr>
              <a:t>Moisture wicking</a:t>
            </a:r>
          </a:p>
          <a:p>
            <a:r>
              <a:rPr lang="en-US" sz="1200" dirty="0">
                <a:solidFill>
                  <a:schemeClr val="bg1"/>
                </a:solidFill>
              </a:rPr>
              <a:t>Contrast sleeves, body placket</a:t>
            </a:r>
          </a:p>
          <a:p>
            <a:r>
              <a:rPr lang="en-US" sz="1200" dirty="0">
                <a:solidFill>
                  <a:schemeClr val="bg1"/>
                </a:solidFill>
              </a:rPr>
              <a:t>Overlock stitching detailing</a:t>
            </a:r>
          </a:p>
          <a:p>
            <a:r>
              <a:rPr lang="en-US" sz="1200" dirty="0">
                <a:solidFill>
                  <a:schemeClr val="bg1"/>
                </a:solidFill>
              </a:rPr>
              <a:t>Taped neck seam</a:t>
            </a:r>
          </a:p>
          <a:p>
            <a:r>
              <a:rPr lang="en-US" sz="1200" dirty="0">
                <a:solidFill>
                  <a:schemeClr val="bg1"/>
                </a:solidFill>
              </a:rPr>
              <a:t>3 white pearlized buttons</a:t>
            </a:r>
          </a:p>
          <a:p>
            <a:r>
              <a:rPr lang="en-US" sz="1200" dirty="0">
                <a:solidFill>
                  <a:schemeClr val="bg1"/>
                </a:solidFill>
              </a:rPr>
              <a:t>Fashion knit collar</a:t>
            </a:r>
          </a:p>
          <a:p>
            <a:r>
              <a:rPr lang="en-US" sz="1200" dirty="0">
                <a:solidFill>
                  <a:schemeClr val="bg1"/>
                </a:solidFill>
              </a:rPr>
              <a:t>Double needle stitching</a:t>
            </a:r>
          </a:p>
          <a:p>
            <a:r>
              <a:rPr lang="en-US" sz="1200" dirty="0">
                <a:solidFill>
                  <a:schemeClr val="bg1"/>
                </a:solidFill>
              </a:rPr>
              <a:t>Side vents</a:t>
            </a:r>
          </a:p>
          <a:p>
            <a:r>
              <a:rPr lang="en-US" sz="1200" dirty="0" err="1">
                <a:solidFill>
                  <a:schemeClr val="bg1"/>
                </a:solidFill>
              </a:rPr>
              <a:t>Mens</a:t>
            </a:r>
            <a:r>
              <a:rPr lang="en-US" sz="1200" dirty="0">
                <a:solidFill>
                  <a:schemeClr val="bg1"/>
                </a:solidFill>
              </a:rPr>
              <a:t> sizes S-4XL</a:t>
            </a:r>
          </a:p>
          <a:p>
            <a:r>
              <a:rPr lang="en-US" sz="1200" dirty="0">
                <a:solidFill>
                  <a:schemeClr val="bg1"/>
                </a:solidFill>
              </a:rPr>
              <a:t>Ladies S-3XL</a:t>
            </a:r>
          </a:p>
          <a:p>
            <a:r>
              <a:rPr lang="en-US" sz="1200" dirty="0">
                <a:solidFill>
                  <a:schemeClr val="bg1"/>
                </a:solidFill>
              </a:rPr>
              <a:t>8 colors</a:t>
            </a:r>
          </a:p>
        </p:txBody>
      </p:sp>
      <p:sp>
        <p:nvSpPr>
          <p:cNvPr id="21" name="Content Placeholder 2">
            <a:extLst>
              <a:ext uri="{FF2B5EF4-FFF2-40B4-BE49-F238E27FC236}">
                <a16:creationId xmlns:a16="http://schemas.microsoft.com/office/drawing/2014/main" id="{14398D65-7EB4-E540-9870-1048DFFB02F7}"/>
              </a:ext>
            </a:extLst>
          </p:cNvPr>
          <p:cNvSpPr txBox="1">
            <a:spLocks/>
          </p:cNvSpPr>
          <p:nvPr/>
        </p:nvSpPr>
        <p:spPr>
          <a:xfrm>
            <a:off x="3862552" y="1069038"/>
            <a:ext cx="2018295" cy="562085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S0500/S5500 SILKY SMOOTH KNITS</a:t>
            </a:r>
          </a:p>
          <a:p>
            <a:r>
              <a:rPr lang="en-US" sz="1200" dirty="0">
                <a:solidFill>
                  <a:schemeClr val="bg1"/>
                </a:solidFill>
              </a:rPr>
              <a:t>5.0 oz. 65% Polyester, 35% cotton </a:t>
            </a:r>
          </a:p>
          <a:p>
            <a:r>
              <a:rPr lang="en-US" sz="1200" dirty="0">
                <a:solidFill>
                  <a:schemeClr val="bg1"/>
                </a:solidFill>
              </a:rPr>
              <a:t>Soft hand pique knit shirt </a:t>
            </a:r>
          </a:p>
          <a:p>
            <a:r>
              <a:rPr lang="en-US" sz="1200" dirty="0">
                <a:solidFill>
                  <a:schemeClr val="bg1"/>
                </a:solidFill>
              </a:rPr>
              <a:t>Fashion knit collars</a:t>
            </a:r>
          </a:p>
          <a:p>
            <a:r>
              <a:rPr lang="en-US" sz="1200" dirty="0">
                <a:solidFill>
                  <a:schemeClr val="bg1"/>
                </a:solidFill>
              </a:rPr>
              <a:t>Taped neck seam</a:t>
            </a:r>
          </a:p>
          <a:p>
            <a:r>
              <a:rPr lang="en-US" sz="1200" dirty="0">
                <a:solidFill>
                  <a:schemeClr val="bg1"/>
                </a:solidFill>
              </a:rPr>
              <a:t>3 Button reinforced placket </a:t>
            </a:r>
          </a:p>
          <a:p>
            <a:r>
              <a:rPr lang="en-US" sz="1200" dirty="0">
                <a:solidFill>
                  <a:schemeClr val="bg1"/>
                </a:solidFill>
              </a:rPr>
              <a:t>Embossed metal buttons with dyed to match plastic rim</a:t>
            </a:r>
          </a:p>
          <a:p>
            <a:r>
              <a:rPr lang="en-US" sz="1200" dirty="0">
                <a:solidFill>
                  <a:schemeClr val="bg1"/>
                </a:solidFill>
              </a:rPr>
              <a:t>Welt sleeve cuffs </a:t>
            </a:r>
          </a:p>
          <a:p>
            <a:r>
              <a:rPr lang="en-US" sz="1200" dirty="0">
                <a:solidFill>
                  <a:schemeClr val="bg1"/>
                </a:solidFill>
              </a:rPr>
              <a:t>Side vents</a:t>
            </a:r>
          </a:p>
          <a:p>
            <a:r>
              <a:rPr lang="en-US" sz="1200" dirty="0">
                <a:solidFill>
                  <a:schemeClr val="bg1"/>
                </a:solidFill>
              </a:rPr>
              <a:t>Ladies has a feminine placket </a:t>
            </a:r>
          </a:p>
          <a:p>
            <a:r>
              <a:rPr lang="en-US" sz="1200" dirty="0">
                <a:solidFill>
                  <a:schemeClr val="bg1"/>
                </a:solidFill>
              </a:rPr>
              <a:t>Men Sizes: S-6XL</a:t>
            </a:r>
          </a:p>
          <a:p>
            <a:r>
              <a:rPr lang="en-US" sz="1200" dirty="0">
                <a:solidFill>
                  <a:schemeClr val="bg1"/>
                </a:solidFill>
              </a:rPr>
              <a:t>Lady Sizes: S-3XL</a:t>
            </a:r>
          </a:p>
        </p:txBody>
      </p:sp>
      <p:pic>
        <p:nvPicPr>
          <p:cNvPr id="12" name="Picture 11">
            <a:extLst>
              <a:ext uri="{FF2B5EF4-FFF2-40B4-BE49-F238E27FC236}">
                <a16:creationId xmlns:a16="http://schemas.microsoft.com/office/drawing/2014/main" id="{D6906A63-438E-E840-9036-4432E40E5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4909"/>
            <a:ext cx="3862552" cy="5949114"/>
          </a:xfrm>
          <a:prstGeom prst="rect">
            <a:avLst/>
          </a:prstGeom>
        </p:spPr>
      </p:pic>
      <p:pic>
        <p:nvPicPr>
          <p:cNvPr id="4" name="Picture 3" descr="A group of people posing for the camera&#10;&#10;Description automatically generated">
            <a:extLst>
              <a:ext uri="{FF2B5EF4-FFF2-40B4-BE49-F238E27FC236}">
                <a16:creationId xmlns:a16="http://schemas.microsoft.com/office/drawing/2014/main" id="{E0F20053-32B1-3942-8B1B-7672D334D1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82763" y="883854"/>
            <a:ext cx="4209236" cy="5974146"/>
          </a:xfrm>
          <a:prstGeom prst="rect">
            <a:avLst/>
          </a:prstGeom>
        </p:spPr>
      </p:pic>
    </p:spTree>
    <p:extLst>
      <p:ext uri="{BB962C8B-B14F-4D97-AF65-F5344CB8AC3E}">
        <p14:creationId xmlns:p14="http://schemas.microsoft.com/office/powerpoint/2010/main" val="214219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6F7D5-F5B7-AF47-AF8E-A0609082526E}"/>
              </a:ext>
            </a:extLst>
          </p:cNvPr>
          <p:cNvSpPr/>
          <p:nvPr/>
        </p:nvSpPr>
        <p:spPr>
          <a:xfrm>
            <a:off x="8086478" y="782493"/>
            <a:ext cx="4105521" cy="61107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EFC0A3-32EA-7446-A0EA-069A4442E1D9}"/>
              </a:ext>
            </a:extLst>
          </p:cNvPr>
          <p:cNvSpPr/>
          <p:nvPr/>
        </p:nvSpPr>
        <p:spPr>
          <a:xfrm>
            <a:off x="0" y="0"/>
            <a:ext cx="12191999" cy="6970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635CCF1-6403-B64E-8D0A-5D394F21965C}"/>
              </a:ext>
            </a:extLst>
          </p:cNvPr>
          <p:cNvSpPr/>
          <p:nvPr/>
        </p:nvSpPr>
        <p:spPr>
          <a:xfrm>
            <a:off x="-10160" y="779679"/>
            <a:ext cx="4001728" cy="60783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ED6027-7780-2041-859D-E23AE0E5A072}"/>
              </a:ext>
            </a:extLst>
          </p:cNvPr>
          <p:cNvSpPr>
            <a:spLocks noGrp="1"/>
          </p:cNvSpPr>
          <p:nvPr>
            <p:ph type="title"/>
          </p:nvPr>
        </p:nvSpPr>
        <p:spPr>
          <a:xfrm>
            <a:off x="833120" y="-27364"/>
            <a:ext cx="10515600" cy="703439"/>
          </a:xfrm>
        </p:spPr>
        <p:txBody>
          <a:bodyPr>
            <a:normAutofit/>
          </a:bodyPr>
          <a:lstStyle/>
          <a:p>
            <a:pPr algn="ctr"/>
            <a:r>
              <a:rPr lang="en-US" sz="4000" b="1" dirty="0">
                <a:solidFill>
                  <a:schemeClr val="bg1"/>
                </a:solidFill>
              </a:rPr>
              <a:t>HILTON BOWLING &amp; BAJA FISHING</a:t>
            </a:r>
            <a:endParaRPr lang="en-US" sz="4000" dirty="0">
              <a:solidFill>
                <a:schemeClr val="bg1"/>
              </a:solidFill>
            </a:endParaRPr>
          </a:p>
        </p:txBody>
      </p:sp>
      <p:sp>
        <p:nvSpPr>
          <p:cNvPr id="8" name="Content Placeholder 2">
            <a:extLst>
              <a:ext uri="{FF2B5EF4-FFF2-40B4-BE49-F238E27FC236}">
                <a16:creationId xmlns:a16="http://schemas.microsoft.com/office/drawing/2014/main" id="{4F4380C6-1EA7-6D4C-8B60-24B73B2CD84F}"/>
              </a:ext>
            </a:extLst>
          </p:cNvPr>
          <p:cNvSpPr txBox="1">
            <a:spLocks/>
          </p:cNvSpPr>
          <p:nvPr/>
        </p:nvSpPr>
        <p:spPr>
          <a:xfrm>
            <a:off x="4245202" y="5165622"/>
            <a:ext cx="3585825" cy="155671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dirty="0"/>
              <a:t>HP2243 CRUISER</a:t>
            </a:r>
            <a:endParaRPr lang="en-US" sz="1000" dirty="0"/>
          </a:p>
          <a:p>
            <a:r>
              <a:rPr lang="en-US" sz="1000" dirty="0"/>
              <a:t>4.4 oz. 60% cotton/40% poly</a:t>
            </a:r>
          </a:p>
          <a:p>
            <a:r>
              <a:rPr lang="en-US" sz="1000" dirty="0"/>
              <a:t>Light weight soft hand twill</a:t>
            </a:r>
          </a:p>
          <a:p>
            <a:r>
              <a:rPr lang="en-US" sz="1000" dirty="0"/>
              <a:t>Black collar &amp; back</a:t>
            </a:r>
          </a:p>
          <a:p>
            <a:r>
              <a:rPr lang="en-US" sz="1000" dirty="0"/>
              <a:t>Black side body panels</a:t>
            </a:r>
          </a:p>
          <a:p>
            <a:r>
              <a:rPr lang="en-US" sz="1000" dirty="0"/>
              <a:t>Notched self collar</a:t>
            </a:r>
          </a:p>
          <a:p>
            <a:r>
              <a:rPr lang="en-US" sz="1000" dirty="0"/>
              <a:t>Contrasting hem sleeves</a:t>
            </a:r>
          </a:p>
          <a:p>
            <a:r>
              <a:rPr lang="en-US" sz="1000" dirty="0"/>
              <a:t>Contrasting buttons</a:t>
            </a:r>
          </a:p>
          <a:p>
            <a:r>
              <a:rPr lang="en-US" sz="1000" dirty="0"/>
              <a:t>Left chest pocket</a:t>
            </a:r>
          </a:p>
          <a:p>
            <a:r>
              <a:rPr lang="en-US" sz="1000" dirty="0"/>
              <a:t>Hemmed sleeve</a:t>
            </a:r>
          </a:p>
          <a:p>
            <a:r>
              <a:rPr lang="en-US" sz="1000" dirty="0"/>
              <a:t>Square cut bottom</a:t>
            </a:r>
          </a:p>
          <a:p>
            <a:r>
              <a:rPr lang="en-US" sz="1000" dirty="0"/>
              <a:t>Sizes: XS-3XL</a:t>
            </a:r>
          </a:p>
        </p:txBody>
      </p:sp>
      <p:sp>
        <p:nvSpPr>
          <p:cNvPr id="13" name="Content Placeholder 2">
            <a:extLst>
              <a:ext uri="{FF2B5EF4-FFF2-40B4-BE49-F238E27FC236}">
                <a16:creationId xmlns:a16="http://schemas.microsoft.com/office/drawing/2014/main" id="{E4201053-AAB6-9143-861E-48039682DEB9}"/>
              </a:ext>
            </a:extLst>
          </p:cNvPr>
          <p:cNvSpPr txBox="1">
            <a:spLocks/>
          </p:cNvSpPr>
          <p:nvPr/>
        </p:nvSpPr>
        <p:spPr>
          <a:xfrm>
            <a:off x="209615" y="5190978"/>
            <a:ext cx="3815812" cy="1640179"/>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HP2244 GM LEGEND</a:t>
            </a:r>
          </a:p>
          <a:p>
            <a:r>
              <a:rPr lang="en-US" sz="1200" dirty="0">
                <a:solidFill>
                  <a:schemeClr val="bg1"/>
                </a:solidFill>
              </a:rPr>
              <a:t>4.5 oz. 60% cotton/40% polyester</a:t>
            </a:r>
          </a:p>
          <a:p>
            <a:r>
              <a:rPr lang="en-US" sz="1200" dirty="0">
                <a:solidFill>
                  <a:schemeClr val="bg1"/>
                </a:solidFill>
              </a:rPr>
              <a:t>Light weight soft hand twill</a:t>
            </a:r>
          </a:p>
          <a:p>
            <a:r>
              <a:rPr lang="en-US" sz="1200" dirty="0">
                <a:solidFill>
                  <a:schemeClr val="bg1"/>
                </a:solidFill>
              </a:rPr>
              <a:t>Contrast notched self collar </a:t>
            </a:r>
          </a:p>
          <a:p>
            <a:r>
              <a:rPr lang="en-US" sz="1200" dirty="0">
                <a:solidFill>
                  <a:schemeClr val="bg1"/>
                </a:solidFill>
              </a:rPr>
              <a:t>Square cut bottom hem</a:t>
            </a:r>
          </a:p>
          <a:p>
            <a:r>
              <a:rPr lang="en-US" sz="1200" dirty="0">
                <a:solidFill>
                  <a:schemeClr val="bg1"/>
                </a:solidFill>
              </a:rPr>
              <a:t>Contrast body gussets &amp; collar </a:t>
            </a:r>
          </a:p>
          <a:p>
            <a:r>
              <a:rPr lang="en-US" sz="1200" dirty="0">
                <a:solidFill>
                  <a:schemeClr val="bg1"/>
                </a:solidFill>
              </a:rPr>
              <a:t>Contrasting buttons</a:t>
            </a:r>
          </a:p>
          <a:p>
            <a:r>
              <a:rPr lang="en-US" sz="1200" dirty="0">
                <a:solidFill>
                  <a:schemeClr val="bg1"/>
                </a:solidFill>
              </a:rPr>
              <a:t>Piped trim pockets &amp; sleeves</a:t>
            </a:r>
          </a:p>
          <a:p>
            <a:r>
              <a:rPr lang="en-US" sz="1200" dirty="0">
                <a:solidFill>
                  <a:schemeClr val="bg1"/>
                </a:solidFill>
              </a:rPr>
              <a:t>Sizes: XS, S-3XL</a:t>
            </a:r>
          </a:p>
        </p:txBody>
      </p:sp>
      <p:sp>
        <p:nvSpPr>
          <p:cNvPr id="16" name="Content Placeholder 2">
            <a:extLst>
              <a:ext uri="{FF2B5EF4-FFF2-40B4-BE49-F238E27FC236}">
                <a16:creationId xmlns:a16="http://schemas.microsoft.com/office/drawing/2014/main" id="{514B744E-4B69-7547-9B29-B91CB2A57AF4}"/>
              </a:ext>
            </a:extLst>
          </p:cNvPr>
          <p:cNvSpPr>
            <a:spLocks noGrp="1"/>
          </p:cNvSpPr>
          <p:nvPr>
            <p:ph idx="1"/>
          </p:nvPr>
        </p:nvSpPr>
        <p:spPr>
          <a:xfrm>
            <a:off x="8115184" y="5260097"/>
            <a:ext cx="4129897" cy="1630820"/>
          </a:xfrm>
        </p:spPr>
        <p:txBody>
          <a:bodyPr numCol="2">
            <a:noAutofit/>
          </a:bodyPr>
          <a:lstStyle/>
          <a:p>
            <a:pPr marL="0" indent="0">
              <a:buNone/>
            </a:pPr>
            <a:r>
              <a:rPr lang="en-US" sz="900" b="1" dirty="0">
                <a:solidFill>
                  <a:schemeClr val="bg1"/>
                </a:solidFill>
              </a:rPr>
              <a:t>ZP2297 SHORT SLEEVE FISHING SHIRT</a:t>
            </a:r>
          </a:p>
          <a:p>
            <a:pPr marL="0" indent="0">
              <a:buNone/>
            </a:pPr>
            <a:r>
              <a:rPr lang="en-US" sz="900" b="1" dirty="0">
                <a:solidFill>
                  <a:schemeClr val="bg1"/>
                </a:solidFill>
              </a:rPr>
              <a:t>ZP2299 LONG SLEEVE FISHING SHIRT</a:t>
            </a:r>
          </a:p>
          <a:p>
            <a:r>
              <a:rPr lang="en-US" sz="900" dirty="0">
                <a:solidFill>
                  <a:schemeClr val="bg1"/>
                </a:solidFill>
              </a:rPr>
              <a:t>2.2 oz. 100% polyester ripstop fabric</a:t>
            </a:r>
          </a:p>
          <a:p>
            <a:r>
              <a:rPr lang="en-US" sz="900" dirty="0">
                <a:solidFill>
                  <a:schemeClr val="bg1"/>
                </a:solidFill>
              </a:rPr>
              <a:t>UPF 40+ sun protection</a:t>
            </a:r>
          </a:p>
          <a:p>
            <a:r>
              <a:rPr lang="en-US" sz="900" dirty="0">
                <a:solidFill>
                  <a:schemeClr val="bg1"/>
                </a:solidFill>
              </a:rPr>
              <a:t>Anti-microbial treatment</a:t>
            </a:r>
          </a:p>
          <a:p>
            <a:r>
              <a:rPr lang="en-US" sz="900" dirty="0">
                <a:solidFill>
                  <a:schemeClr val="bg1"/>
                </a:solidFill>
              </a:rPr>
              <a:t>Mesh-lined half back with vertical vent openings</a:t>
            </a:r>
          </a:p>
          <a:p>
            <a:r>
              <a:rPr lang="en-US" sz="900" dirty="0">
                <a:solidFill>
                  <a:schemeClr val="bg1"/>
                </a:solidFill>
              </a:rPr>
              <a:t>Two extra large chest box pockets</a:t>
            </a:r>
          </a:p>
          <a:p>
            <a:r>
              <a:rPr lang="en-US" sz="900" dirty="0">
                <a:solidFill>
                  <a:schemeClr val="bg1"/>
                </a:solidFill>
              </a:rPr>
              <a:t>Moisture free technology pulls moisture away from the skin</a:t>
            </a:r>
          </a:p>
          <a:p>
            <a:r>
              <a:rPr lang="en-US" sz="900" dirty="0">
                <a:solidFill>
                  <a:schemeClr val="bg1"/>
                </a:solidFill>
              </a:rPr>
              <a:t>Lower cargo style pockets with eyelets</a:t>
            </a:r>
          </a:p>
          <a:p>
            <a:r>
              <a:rPr lang="en-US" sz="900" dirty="0">
                <a:solidFill>
                  <a:schemeClr val="bg1"/>
                </a:solidFill>
              </a:rPr>
              <a:t>Long sleeve has roll up sleeves with loop closure</a:t>
            </a:r>
          </a:p>
          <a:p>
            <a:r>
              <a:rPr lang="en-US" sz="900" dirty="0">
                <a:solidFill>
                  <a:schemeClr val="bg1"/>
                </a:solidFill>
              </a:rPr>
              <a:t>Sizes: S-3XL</a:t>
            </a:r>
          </a:p>
        </p:txBody>
      </p:sp>
      <p:pic>
        <p:nvPicPr>
          <p:cNvPr id="14" name="Picture 13">
            <a:extLst>
              <a:ext uri="{FF2B5EF4-FFF2-40B4-BE49-F238E27FC236}">
                <a16:creationId xmlns:a16="http://schemas.microsoft.com/office/drawing/2014/main" id="{12E57500-4F1B-7E45-8CE5-69F6619911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477" y="779426"/>
            <a:ext cx="3522217" cy="4411552"/>
          </a:xfrm>
          <a:prstGeom prst="rect">
            <a:avLst/>
          </a:prstGeom>
        </p:spPr>
      </p:pic>
      <p:pic>
        <p:nvPicPr>
          <p:cNvPr id="17" name="Picture 16">
            <a:extLst>
              <a:ext uri="{FF2B5EF4-FFF2-40B4-BE49-F238E27FC236}">
                <a16:creationId xmlns:a16="http://schemas.microsoft.com/office/drawing/2014/main" id="{48C70563-65D6-EC48-863E-D543CC3553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12" r="-8021"/>
          <a:stretch/>
        </p:blipFill>
        <p:spPr>
          <a:xfrm>
            <a:off x="4257910" y="755517"/>
            <a:ext cx="3544411" cy="4435461"/>
          </a:xfrm>
          <a:prstGeom prst="rect">
            <a:avLst/>
          </a:prstGeom>
        </p:spPr>
      </p:pic>
      <p:pic>
        <p:nvPicPr>
          <p:cNvPr id="18" name="Picture 17">
            <a:extLst>
              <a:ext uri="{FF2B5EF4-FFF2-40B4-BE49-F238E27FC236}">
                <a16:creationId xmlns:a16="http://schemas.microsoft.com/office/drawing/2014/main" id="{7719BDC1-3EE2-9140-9EFE-4178C6CACD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86478" y="779426"/>
            <a:ext cx="2567354" cy="3334044"/>
          </a:xfrm>
          <a:prstGeom prst="rect">
            <a:avLst/>
          </a:prstGeom>
        </p:spPr>
      </p:pic>
      <p:pic>
        <p:nvPicPr>
          <p:cNvPr id="19" name="Picture 18" descr="A person that is standing in the water&#10;&#10;Description automatically generated">
            <a:extLst>
              <a:ext uri="{FF2B5EF4-FFF2-40B4-BE49-F238E27FC236}">
                <a16:creationId xmlns:a16="http://schemas.microsoft.com/office/drawing/2014/main" id="{35E31DBE-E42F-C146-B700-48B601EC98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64001" y="2551546"/>
            <a:ext cx="1827998" cy="2665827"/>
          </a:xfrm>
          <a:prstGeom prst="rect">
            <a:avLst/>
          </a:prstGeom>
        </p:spPr>
      </p:pic>
    </p:spTree>
    <p:extLst>
      <p:ext uri="{BB962C8B-B14F-4D97-AF65-F5344CB8AC3E}">
        <p14:creationId xmlns:p14="http://schemas.microsoft.com/office/powerpoint/2010/main" val="212489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497" y="963877"/>
            <a:ext cx="4059893" cy="4930246"/>
          </a:xfrm>
        </p:spPr>
        <p:txBody>
          <a:bodyPr>
            <a:normAutofit fontScale="90000"/>
          </a:body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COMPANY OVERVIEW</a:t>
            </a:r>
            <a:br>
              <a:rPr lang="en-US" dirty="0">
                <a:solidFill>
                  <a:schemeClr val="accent1"/>
                </a:solidFill>
              </a:rPr>
            </a:br>
            <a:br>
              <a:rPr lang="en-US" dirty="0">
                <a:solidFill>
                  <a:schemeClr val="accent1"/>
                </a:solidFill>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Scope Imports</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Sierra Pacific</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Burnside</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FeatherLite</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Hilton Retro Bowling</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Speed Zone</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endPar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lvl="1"/>
            <a:r>
              <a:rPr lang="en-US" sz="1700" dirty="0"/>
              <a:t>Scope Imports was founded in 1966. At the time Scope was one of a few companies that imported from Asia, before Importing from Asia became the standard. Scope’s primary business was traditionally, classification importing until the company started to focus more in the branded space in the mid-90s.  </a:t>
            </a:r>
          </a:p>
          <a:p>
            <a:pPr lvl="1"/>
            <a:endParaRPr lang="en-US" sz="1700" dirty="0"/>
          </a:p>
          <a:p>
            <a:pPr lvl="1"/>
            <a:r>
              <a:rPr lang="en-US" sz="1700" dirty="0"/>
              <a:t>Sierra Pacific founded in 2000, utilized the Import strength of Scope and entered the market doing private labels for Bodek and Rhodes. Sierra Pacific took key private label items like Polar Fleece, twills, and began offering them to wholesalers who do not run their own private label.</a:t>
            </a:r>
          </a:p>
          <a:p>
            <a:pPr lvl="1"/>
            <a:endParaRPr lang="en-US" sz="1700" b="1" u="sng" dirty="0"/>
          </a:p>
          <a:p>
            <a:pPr lvl="1"/>
            <a:r>
              <a:rPr lang="en-US" sz="1700" b="1" u="sng" dirty="0"/>
              <a:t>Burnside</a:t>
            </a:r>
            <a:r>
              <a:rPr lang="en-US" sz="1700" dirty="0"/>
              <a:t> was founded in 1996 and was brought into the promotional  industry in 2014. Burnside was introduced to produce value lifestyle fashion apparel to the promo world, to build on its many years of Retail success. </a:t>
            </a:r>
          </a:p>
          <a:p>
            <a:endParaRPr lang="en-US" sz="1700" dirty="0"/>
          </a:p>
        </p:txBody>
      </p:sp>
    </p:spTree>
    <p:extLst>
      <p:ext uri="{BB962C8B-B14F-4D97-AF65-F5344CB8AC3E}">
        <p14:creationId xmlns:p14="http://schemas.microsoft.com/office/powerpoint/2010/main" val="89159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3812" y="460718"/>
            <a:ext cx="3790543" cy="3583092"/>
          </a:xfrm>
        </p:spPr>
        <p:txBody>
          <a:bodyPr>
            <a:normAutofit fontScale="90000"/>
          </a:bodyPr>
          <a:lstStyle/>
          <a:p>
            <a:pPr algn="ctr" fontAlgn="ctr"/>
            <a:r>
              <a:rPr lang="en-US" b="1" dirty="0">
                <a:solidFill>
                  <a:schemeClr val="tx1">
                    <a:lumMod val="65000"/>
                    <a:lumOff val="35000"/>
                  </a:schemeClr>
                </a:solidFill>
                <a:latin typeface="Arial" panose="020B0604020202020204" pitchFamily="34" charset="0"/>
                <a:cs typeface="Arial" panose="020B0604020202020204" pitchFamily="34" charset="0"/>
              </a:rPr>
              <a:t>PAUL KORY</a:t>
            </a:r>
            <a:br>
              <a:rPr lang="en-US" dirty="0">
                <a:solidFill>
                  <a:schemeClr val="accent1"/>
                </a:solidFill>
              </a:rPr>
            </a:br>
            <a: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t>VP OF BUSINESS DEVELOPMENT</a:t>
            </a: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2400" dirty="0">
                <a:latin typeface="+mn-lt"/>
              </a:rPr>
              <a:t>678-332-7932</a:t>
            </a:r>
            <a:br>
              <a:rPr lang="en-US" sz="2400" dirty="0">
                <a:latin typeface="+mn-lt"/>
              </a:rPr>
            </a:br>
            <a:r>
              <a:rPr lang="en-US" sz="2400" dirty="0">
                <a:latin typeface="+mn-lt"/>
                <a:hlinkClick r:id="rId2"/>
              </a:rPr>
              <a:t>paul@sierrapacificapparel.com</a:t>
            </a:r>
            <a:br>
              <a:rPr lang="en-US" sz="2400" dirty="0">
                <a:latin typeface="+mn-lt"/>
              </a:rPr>
            </a:br>
            <a:br>
              <a:rPr lang="en-US" dirty="0"/>
            </a:br>
            <a:br>
              <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rPr>
            </a:br>
            <a:endParaRPr lang="en-US" sz="3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61399" y="963877"/>
            <a:ext cx="6692401" cy="4930246"/>
          </a:xfrm>
        </p:spPr>
        <p:txBody>
          <a:bodyPr anchor="ctr">
            <a:normAutofit/>
          </a:bodyPr>
          <a:lstStyle/>
          <a:p>
            <a:pPr lvl="1"/>
            <a:r>
              <a:rPr lang="en-US" sz="1700" dirty="0"/>
              <a:t>Scope Imports was founded in 1966. At the time Scope was one of a few companies that imported from Asia, before Importing from Asia became the standard. Scope’s primary business was traditionally, classification importing until the company started to focus more in the branded space in the mid-90s.  </a:t>
            </a:r>
          </a:p>
          <a:p>
            <a:pPr lvl="1"/>
            <a:endParaRPr lang="en-US" sz="1700" dirty="0"/>
          </a:p>
          <a:p>
            <a:pPr lvl="1"/>
            <a:r>
              <a:rPr lang="en-US" sz="1700" dirty="0"/>
              <a:t>Sierra Pacific founded in 2000, utilized the Import strength of Scope and entered the market doing private labels for Bodek and Rhodes. Sierra Pacific took key private label items like Polar Fleece, twills, and began offering them to wholesalers who do not run their own private label.</a:t>
            </a:r>
          </a:p>
          <a:p>
            <a:pPr lvl="1"/>
            <a:endParaRPr lang="en-US" sz="1700" b="1" u="sng" dirty="0"/>
          </a:p>
          <a:p>
            <a:pPr lvl="1"/>
            <a:r>
              <a:rPr lang="en-US" sz="1700" b="1" u="sng" dirty="0"/>
              <a:t>Burnside</a:t>
            </a:r>
            <a:r>
              <a:rPr lang="en-US" sz="1700" dirty="0"/>
              <a:t> was founded in 1996 and was brought into the promotional  industry in 2014. Burnside was introduced to produce value lifestyle fashion apparel to the promo world, to build on its many years of Retail success. </a:t>
            </a:r>
          </a:p>
          <a:p>
            <a:endParaRPr lang="en-US" sz="1700" dirty="0"/>
          </a:p>
        </p:txBody>
      </p:sp>
      <p:pic>
        <p:nvPicPr>
          <p:cNvPr id="4" name="Picture 3">
            <a:extLst>
              <a:ext uri="{FF2B5EF4-FFF2-40B4-BE49-F238E27FC236}">
                <a16:creationId xmlns:a16="http://schemas.microsoft.com/office/drawing/2014/main" id="{552ACB05-7ED3-014E-9FC5-104897A8153C}"/>
              </a:ext>
            </a:extLst>
          </p:cNvPr>
          <p:cNvPicPr>
            <a:picLocks noChangeAspect="1"/>
          </p:cNvPicPr>
          <p:nvPr/>
        </p:nvPicPr>
        <p:blipFill>
          <a:blip r:embed="rId3" cstate="screen">
            <a:clrChange>
              <a:clrFrom>
                <a:srgbClr val="FFFFFE"/>
              </a:clrFrom>
              <a:clrTo>
                <a:srgbClr val="FFFFFE">
                  <a:alpha val="0"/>
                </a:srgbClr>
              </a:clrTo>
            </a:clrChange>
            <a:alphaModFix/>
            <a:extLst>
              <a:ext uri="{28A0092B-C50C-407E-A947-70E740481C1C}">
                <a14:useLocalDpi xmlns:a14="http://schemas.microsoft.com/office/drawing/2010/main"/>
              </a:ext>
            </a:extLst>
          </a:blip>
          <a:stretch>
            <a:fillRect/>
          </a:stretch>
        </p:blipFill>
        <p:spPr>
          <a:xfrm>
            <a:off x="578306" y="3627524"/>
            <a:ext cx="3834805" cy="2346152"/>
          </a:xfrm>
          <a:prstGeom prst="rect">
            <a:avLst/>
          </a:prstGeom>
        </p:spPr>
      </p:pic>
    </p:spTree>
    <p:extLst>
      <p:ext uri="{BB962C8B-B14F-4D97-AF65-F5344CB8AC3E}">
        <p14:creationId xmlns:p14="http://schemas.microsoft.com/office/powerpoint/2010/main" val="273957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1A53E1-05F0-A146-8779-AA8E0E3C7611}"/>
              </a:ext>
            </a:extLst>
          </p:cNvPr>
          <p:cNvSpPr/>
          <p:nvPr/>
        </p:nvSpPr>
        <p:spPr>
          <a:xfrm>
            <a:off x="-1" y="908886"/>
            <a:ext cx="5970493" cy="59491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027F32-07E0-1E45-BFCD-B917E3C106A8}"/>
              </a:ext>
            </a:extLst>
          </p:cNvPr>
          <p:cNvSpPr/>
          <p:nvPr/>
        </p:nvSpPr>
        <p:spPr>
          <a:xfrm>
            <a:off x="5665694" y="904909"/>
            <a:ext cx="6526309" cy="59530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9058"/>
            <a:ext cx="10515600" cy="697047"/>
          </a:xfrm>
        </p:spPr>
        <p:txBody>
          <a:bodyPr>
            <a:normAutofit/>
          </a:bodyPr>
          <a:lstStyle/>
          <a:p>
            <a:pPr algn="ctr"/>
            <a:r>
              <a:rPr lang="en-US" sz="4000" b="1" dirty="0">
                <a:solidFill>
                  <a:schemeClr val="bg1"/>
                </a:solidFill>
              </a:rPr>
              <a:t>FACE MASKS</a:t>
            </a:r>
            <a:endParaRPr lang="en-US" sz="4000" dirty="0">
              <a:solidFill>
                <a:schemeClr val="bg1"/>
              </a:solidFill>
            </a:endParaRPr>
          </a:p>
        </p:txBody>
      </p:sp>
      <p:sp>
        <p:nvSpPr>
          <p:cNvPr id="3" name="Content Placeholder 2"/>
          <p:cNvSpPr>
            <a:spLocks noGrp="1"/>
          </p:cNvSpPr>
          <p:nvPr>
            <p:ph idx="1"/>
          </p:nvPr>
        </p:nvSpPr>
        <p:spPr>
          <a:xfrm>
            <a:off x="82539" y="971792"/>
            <a:ext cx="2095882" cy="3480621"/>
          </a:xfrm>
        </p:spPr>
        <p:txBody>
          <a:bodyPr numCol="1">
            <a:noAutofit/>
          </a:bodyPr>
          <a:lstStyle/>
          <a:p>
            <a:pPr marL="0" indent="0">
              <a:buNone/>
            </a:pPr>
            <a:r>
              <a:rPr lang="en-US" sz="1200" b="1" dirty="0">
                <a:solidFill>
                  <a:srgbClr val="FFFFFF"/>
                </a:solidFill>
              </a:rPr>
              <a:t>P100 Face Masks</a:t>
            </a:r>
          </a:p>
          <a:p>
            <a:r>
              <a:rPr lang="en-US" sz="1200" dirty="0">
                <a:solidFill>
                  <a:srgbClr val="FFFFFF"/>
                </a:solidFill>
              </a:rPr>
              <a:t>97/3 cotton spandex</a:t>
            </a:r>
          </a:p>
          <a:p>
            <a:r>
              <a:rPr lang="en-US" sz="1200" dirty="0">
                <a:solidFill>
                  <a:srgbClr val="FFFFFF"/>
                </a:solidFill>
              </a:rPr>
              <a:t>3-Ply Fabric</a:t>
            </a:r>
          </a:p>
          <a:p>
            <a:r>
              <a:rPr lang="en-US" sz="1200" dirty="0">
                <a:solidFill>
                  <a:srgbClr val="FFFFFF"/>
                </a:solidFill>
              </a:rPr>
              <a:t>7”x5.5” cover area </a:t>
            </a:r>
          </a:p>
          <a:p>
            <a:r>
              <a:rPr lang="en-US" sz="1200" dirty="0">
                <a:solidFill>
                  <a:srgbClr val="FFFFFF"/>
                </a:solidFill>
              </a:rPr>
              <a:t>5”x3” decoration area</a:t>
            </a:r>
          </a:p>
        </p:txBody>
      </p:sp>
      <p:pic>
        <p:nvPicPr>
          <p:cNvPr id="19" name="Picture 18" descr="A close up of a sign&#10;&#10;Description automatically generated">
            <a:extLst>
              <a:ext uri="{FF2B5EF4-FFF2-40B4-BE49-F238E27FC236}">
                <a16:creationId xmlns:a16="http://schemas.microsoft.com/office/drawing/2014/main" id="{1039B391-BA2F-EA45-A223-F0098E69BB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63024" y="923143"/>
            <a:ext cx="971552" cy="981268"/>
          </a:xfrm>
          <a:prstGeom prst="rect">
            <a:avLst/>
          </a:prstGeom>
        </p:spPr>
      </p:pic>
      <p:pic>
        <p:nvPicPr>
          <p:cNvPr id="11" name="Picture 10" descr="A person posing for the camera&#10;&#10;Description automatically generated">
            <a:extLst>
              <a:ext uri="{FF2B5EF4-FFF2-40B4-BE49-F238E27FC236}">
                <a16:creationId xmlns:a16="http://schemas.microsoft.com/office/drawing/2014/main" id="{AE79A05F-C6CB-2849-BB67-072866FC39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9404" y="904908"/>
            <a:ext cx="3102188" cy="3156103"/>
          </a:xfrm>
          <a:prstGeom prst="rect">
            <a:avLst/>
          </a:prstGeom>
        </p:spPr>
      </p:pic>
      <p:pic>
        <p:nvPicPr>
          <p:cNvPr id="17" name="Picture 16" descr="A person wearing a suit and tie&#10;&#10;Description automatically generated">
            <a:extLst>
              <a:ext uri="{FF2B5EF4-FFF2-40B4-BE49-F238E27FC236}">
                <a16:creationId xmlns:a16="http://schemas.microsoft.com/office/drawing/2014/main" id="{A5BDADA5-EA0F-E24F-8E03-C788C7B0F0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9404" y="3705392"/>
            <a:ext cx="3098753" cy="3152608"/>
          </a:xfrm>
          <a:prstGeom prst="rect">
            <a:avLst/>
          </a:prstGeom>
        </p:spPr>
      </p:pic>
      <p:pic>
        <p:nvPicPr>
          <p:cNvPr id="20" name="Picture 19" descr="A picture containing hat&#10;&#10;Description automatically generated">
            <a:extLst>
              <a:ext uri="{FF2B5EF4-FFF2-40B4-BE49-F238E27FC236}">
                <a16:creationId xmlns:a16="http://schemas.microsoft.com/office/drawing/2014/main" id="{B332DA26-FFC3-8A4B-B454-71A32B483A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48" y="2447365"/>
            <a:ext cx="8648166" cy="4331577"/>
          </a:xfrm>
          <a:prstGeom prst="rect">
            <a:avLst/>
          </a:prstGeom>
        </p:spPr>
      </p:pic>
    </p:spTree>
    <p:extLst>
      <p:ext uri="{BB962C8B-B14F-4D97-AF65-F5344CB8AC3E}">
        <p14:creationId xmlns:p14="http://schemas.microsoft.com/office/powerpoint/2010/main" val="370105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indoor, room, living&#10;&#10;Description automatically generated">
            <a:extLst>
              <a:ext uri="{FF2B5EF4-FFF2-40B4-BE49-F238E27FC236}">
                <a16:creationId xmlns:a16="http://schemas.microsoft.com/office/drawing/2014/main" id="{219EEDE4-A2BD-E746-AEE3-3FD763EAE0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7348" y="784341"/>
            <a:ext cx="8484650" cy="6068997"/>
          </a:xfrm>
          <a:prstGeom prst="rect">
            <a:avLst/>
          </a:prstGeom>
        </p:spPr>
      </p:pic>
      <p:sp>
        <p:nvSpPr>
          <p:cNvPr id="15" name="Rectangle 14">
            <a:extLst>
              <a:ext uri="{FF2B5EF4-FFF2-40B4-BE49-F238E27FC236}">
                <a16:creationId xmlns:a16="http://schemas.microsoft.com/office/drawing/2014/main" id="{521A53E1-05F0-A146-8779-AA8E0E3C7611}"/>
              </a:ext>
            </a:extLst>
          </p:cNvPr>
          <p:cNvSpPr/>
          <p:nvPr/>
        </p:nvSpPr>
        <p:spPr>
          <a:xfrm>
            <a:off x="0" y="779679"/>
            <a:ext cx="4001728" cy="607832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68822"/>
            <a:ext cx="12191999" cy="76586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8656"/>
            <a:ext cx="10515600" cy="883854"/>
          </a:xfrm>
        </p:spPr>
        <p:txBody>
          <a:bodyPr>
            <a:normAutofit/>
          </a:bodyPr>
          <a:lstStyle/>
          <a:p>
            <a:pPr algn="ctr"/>
            <a:r>
              <a:rPr lang="en-US" sz="4000" b="1" dirty="0">
                <a:solidFill>
                  <a:schemeClr val="bg1"/>
                </a:solidFill>
              </a:rPr>
              <a:t>PLAID FLANNELS</a:t>
            </a:r>
            <a:endParaRPr lang="en-US" sz="4000" dirty="0">
              <a:solidFill>
                <a:schemeClr val="bg1"/>
              </a:solidFill>
            </a:endParaRPr>
          </a:p>
        </p:txBody>
      </p:sp>
      <p:sp>
        <p:nvSpPr>
          <p:cNvPr id="3" name="Content Placeholder 2"/>
          <p:cNvSpPr>
            <a:spLocks noGrp="1"/>
          </p:cNvSpPr>
          <p:nvPr>
            <p:ph idx="1"/>
          </p:nvPr>
        </p:nvSpPr>
        <p:spPr>
          <a:xfrm>
            <a:off x="120449" y="5053781"/>
            <a:ext cx="3812457" cy="1907459"/>
          </a:xfrm>
        </p:spPr>
        <p:txBody>
          <a:bodyPr numCol="2">
            <a:noAutofit/>
          </a:bodyPr>
          <a:lstStyle/>
          <a:p>
            <a:pPr marL="0" indent="0">
              <a:lnSpc>
                <a:spcPct val="100000"/>
              </a:lnSpc>
              <a:buNone/>
            </a:pPr>
            <a:r>
              <a:rPr lang="en-US" sz="1000" b="1" dirty="0">
                <a:solidFill>
                  <a:schemeClr val="bg1"/>
                </a:solidFill>
              </a:rPr>
              <a:t>B8210/B5210 PLAID FLANNEL</a:t>
            </a:r>
            <a:endParaRPr lang="en-US" sz="1000" dirty="0">
              <a:solidFill>
                <a:schemeClr val="bg1"/>
              </a:solidFill>
            </a:endParaRPr>
          </a:p>
          <a:p>
            <a:pPr>
              <a:lnSpc>
                <a:spcPct val="100000"/>
              </a:lnSpc>
            </a:pPr>
            <a:r>
              <a:rPr lang="en-US" sz="1000" dirty="0">
                <a:solidFill>
                  <a:schemeClr val="bg1"/>
                </a:solidFill>
              </a:rPr>
              <a:t>5.4 oz. 80/20 cotton/poly</a:t>
            </a:r>
          </a:p>
          <a:p>
            <a:pPr>
              <a:lnSpc>
                <a:spcPct val="100000"/>
              </a:lnSpc>
            </a:pPr>
            <a:r>
              <a:rPr lang="en-US" sz="1000" dirty="0">
                <a:solidFill>
                  <a:schemeClr val="bg1"/>
                </a:solidFill>
              </a:rPr>
              <a:t>2 chest pockets</a:t>
            </a:r>
          </a:p>
          <a:p>
            <a:pPr>
              <a:lnSpc>
                <a:spcPct val="100000"/>
              </a:lnSpc>
            </a:pPr>
            <a:r>
              <a:rPr lang="en-US" sz="1000" dirty="0">
                <a:solidFill>
                  <a:schemeClr val="bg1"/>
                </a:solidFill>
              </a:rPr>
              <a:t>Button pocket flaps</a:t>
            </a:r>
          </a:p>
          <a:p>
            <a:pPr>
              <a:lnSpc>
                <a:spcPct val="100000"/>
              </a:lnSpc>
            </a:pPr>
            <a:r>
              <a:rPr lang="en-US" sz="1000" dirty="0">
                <a:solidFill>
                  <a:schemeClr val="bg1"/>
                </a:solidFill>
              </a:rPr>
              <a:t>Half back yoke</a:t>
            </a:r>
          </a:p>
          <a:p>
            <a:pPr>
              <a:lnSpc>
                <a:spcPct val="100000"/>
              </a:lnSpc>
            </a:pPr>
            <a:r>
              <a:rPr lang="en-US" sz="1000" dirty="0">
                <a:solidFill>
                  <a:schemeClr val="bg1"/>
                </a:solidFill>
              </a:rPr>
              <a:t>Hem bottom</a:t>
            </a:r>
          </a:p>
          <a:p>
            <a:pPr>
              <a:lnSpc>
                <a:spcPct val="100000"/>
              </a:lnSpc>
            </a:pPr>
            <a:r>
              <a:rPr lang="en-US" sz="1000" dirty="0">
                <a:solidFill>
                  <a:schemeClr val="bg1"/>
                </a:solidFill>
              </a:rPr>
              <a:t>Button cuffs</a:t>
            </a:r>
          </a:p>
          <a:p>
            <a:pPr>
              <a:lnSpc>
                <a:spcPct val="100000"/>
              </a:lnSpc>
            </a:pPr>
            <a:r>
              <a:rPr lang="en-US" sz="1000" dirty="0">
                <a:solidFill>
                  <a:schemeClr val="bg1"/>
                </a:solidFill>
              </a:rPr>
              <a:t>B5210: Elongated drop tail</a:t>
            </a:r>
          </a:p>
          <a:p>
            <a:pPr>
              <a:lnSpc>
                <a:spcPct val="100000"/>
              </a:lnSpc>
            </a:pPr>
            <a:r>
              <a:rPr lang="en-US" sz="1000" dirty="0">
                <a:solidFill>
                  <a:schemeClr val="bg1"/>
                </a:solidFill>
              </a:rPr>
              <a:t>B8210: Roll up sleeves placket</a:t>
            </a:r>
          </a:p>
          <a:p>
            <a:pPr>
              <a:lnSpc>
                <a:spcPct val="100000"/>
              </a:lnSpc>
            </a:pPr>
            <a:r>
              <a:rPr lang="en-US" sz="1000" dirty="0">
                <a:solidFill>
                  <a:schemeClr val="bg1"/>
                </a:solidFill>
              </a:rPr>
              <a:t>Modern fit</a:t>
            </a:r>
          </a:p>
          <a:p>
            <a:pPr>
              <a:lnSpc>
                <a:spcPct val="100000"/>
              </a:lnSpc>
            </a:pPr>
            <a:r>
              <a:rPr lang="en-US" sz="1000" dirty="0">
                <a:solidFill>
                  <a:schemeClr val="bg1"/>
                </a:solidFill>
              </a:rPr>
              <a:t>Sizes: S-3XL</a:t>
            </a:r>
          </a:p>
          <a:p>
            <a:pPr>
              <a:lnSpc>
                <a:spcPct val="100000"/>
              </a:lnSpc>
            </a:pPr>
            <a:r>
              <a:rPr lang="en-US" sz="1000" dirty="0">
                <a:solidFill>
                  <a:schemeClr val="bg1"/>
                </a:solidFill>
              </a:rPr>
              <a:t>21 colors</a:t>
            </a:r>
          </a:p>
        </p:txBody>
      </p:sp>
      <p:pic>
        <p:nvPicPr>
          <p:cNvPr id="5" name="Picture 4">
            <a:extLst>
              <a:ext uri="{FF2B5EF4-FFF2-40B4-BE49-F238E27FC236}">
                <a16:creationId xmlns:a16="http://schemas.microsoft.com/office/drawing/2014/main" id="{C7441F61-EB83-4948-B039-082397295C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165" y="776644"/>
            <a:ext cx="2770080" cy="4167828"/>
          </a:xfrm>
          <a:prstGeom prst="rect">
            <a:avLst/>
          </a:prstGeom>
        </p:spPr>
      </p:pic>
      <p:pic>
        <p:nvPicPr>
          <p:cNvPr id="16" name="Picture 15" descr="A close up of a sign&#10;&#10;Description automatically generated">
            <a:extLst>
              <a:ext uri="{FF2B5EF4-FFF2-40B4-BE49-F238E27FC236}">
                <a16:creationId xmlns:a16="http://schemas.microsoft.com/office/drawing/2014/main" id="{559993A6-DE8B-A84F-B113-E95EFF12F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5666" y="749843"/>
            <a:ext cx="971552" cy="981268"/>
          </a:xfrm>
          <a:prstGeom prst="rect">
            <a:avLst/>
          </a:prstGeom>
        </p:spPr>
      </p:pic>
      <p:sp>
        <p:nvSpPr>
          <p:cNvPr id="8" name="TextBox 7">
            <a:extLst>
              <a:ext uri="{FF2B5EF4-FFF2-40B4-BE49-F238E27FC236}">
                <a16:creationId xmlns:a16="http://schemas.microsoft.com/office/drawing/2014/main" id="{44F32F26-CDFD-B34C-8932-9822681DAD1D}"/>
              </a:ext>
            </a:extLst>
          </p:cNvPr>
          <p:cNvSpPr txBox="1"/>
          <p:nvPr/>
        </p:nvSpPr>
        <p:spPr>
          <a:xfrm>
            <a:off x="5140156" y="749843"/>
            <a:ext cx="2114238" cy="1446550"/>
          </a:xfrm>
          <a:prstGeom prst="rect">
            <a:avLst/>
          </a:prstGeom>
          <a:noFill/>
        </p:spPr>
        <p:txBody>
          <a:bodyPr wrap="square" rtlCol="0">
            <a:spAutoFit/>
          </a:bodyPr>
          <a:lstStyle/>
          <a:p>
            <a:pPr algn="ctr"/>
            <a:r>
              <a:rPr lang="en-US" sz="2200" b="1" dirty="0">
                <a:solidFill>
                  <a:schemeClr val="bg1"/>
                </a:solidFill>
              </a:rPr>
              <a:t>THE MOST FLANNEL PATTERNS IN</a:t>
            </a:r>
          </a:p>
          <a:p>
            <a:pPr algn="ctr"/>
            <a:r>
              <a:rPr lang="en-US" sz="2200" b="1" dirty="0">
                <a:solidFill>
                  <a:schemeClr val="bg1"/>
                </a:solidFill>
              </a:rPr>
              <a:t>THE INDUSTRY</a:t>
            </a:r>
          </a:p>
        </p:txBody>
      </p:sp>
      <p:sp>
        <p:nvSpPr>
          <p:cNvPr id="11" name="Rectangle 10">
            <a:extLst>
              <a:ext uri="{FF2B5EF4-FFF2-40B4-BE49-F238E27FC236}">
                <a16:creationId xmlns:a16="http://schemas.microsoft.com/office/drawing/2014/main" id="{84F70C88-56F8-B840-8DE8-07F69B594853}"/>
              </a:ext>
            </a:extLst>
          </p:cNvPr>
          <p:cNvSpPr/>
          <p:nvPr/>
        </p:nvSpPr>
        <p:spPr>
          <a:xfrm>
            <a:off x="4076410" y="742584"/>
            <a:ext cx="1803801" cy="3600986"/>
          </a:xfrm>
          <a:prstGeom prst="rect">
            <a:avLst/>
          </a:prstGeom>
        </p:spPr>
        <p:txBody>
          <a:bodyPr wrap="square">
            <a:spAutoFit/>
          </a:bodyPr>
          <a:lstStyle/>
          <a:p>
            <a:r>
              <a:rPr lang="en-US" sz="1200" dirty="0">
                <a:solidFill>
                  <a:schemeClr val="bg1"/>
                </a:solidFill>
                <a:latin typeface="TeX Gyre Adventor" pitchFamily="2" charset="77"/>
              </a:rPr>
              <a:t>Black/grey</a:t>
            </a:r>
          </a:p>
          <a:p>
            <a:r>
              <a:rPr lang="en-US" sz="1200" dirty="0">
                <a:solidFill>
                  <a:schemeClr val="bg1"/>
                </a:solidFill>
                <a:latin typeface="TeX Gyre Adventor" pitchFamily="2" charset="77"/>
              </a:rPr>
              <a:t>Ecru black </a:t>
            </a:r>
          </a:p>
          <a:p>
            <a:r>
              <a:rPr lang="en-US" sz="1200" dirty="0">
                <a:solidFill>
                  <a:schemeClr val="bg1"/>
                </a:solidFill>
                <a:latin typeface="TeX Gyre Adventor" pitchFamily="2" charset="77"/>
              </a:rPr>
              <a:t>Red/black</a:t>
            </a:r>
          </a:p>
          <a:p>
            <a:r>
              <a:rPr lang="en-US" sz="1200" dirty="0">
                <a:solidFill>
                  <a:schemeClr val="bg1"/>
                </a:solidFill>
                <a:latin typeface="TeX Gyre Adventor" pitchFamily="2" charset="77"/>
              </a:rPr>
              <a:t>Khaki</a:t>
            </a:r>
          </a:p>
          <a:p>
            <a:r>
              <a:rPr lang="en-US" sz="1200" dirty="0">
                <a:solidFill>
                  <a:schemeClr val="bg1"/>
                </a:solidFill>
                <a:latin typeface="TeX Gyre Adventor" pitchFamily="2" charset="77"/>
              </a:rPr>
              <a:t>Red</a:t>
            </a:r>
          </a:p>
          <a:p>
            <a:r>
              <a:rPr lang="en-US" sz="1200" dirty="0">
                <a:solidFill>
                  <a:schemeClr val="bg1"/>
                </a:solidFill>
                <a:latin typeface="TeX Gyre Adventor" pitchFamily="2" charset="77"/>
              </a:rPr>
              <a:t>White/red </a:t>
            </a:r>
          </a:p>
          <a:p>
            <a:r>
              <a:rPr lang="en-US" sz="1200" dirty="0">
                <a:solidFill>
                  <a:schemeClr val="bg1"/>
                </a:solidFill>
                <a:latin typeface="TeX Gyre Adventor" pitchFamily="2" charset="77"/>
              </a:rPr>
              <a:t>Grey/blue</a:t>
            </a:r>
          </a:p>
          <a:p>
            <a:r>
              <a:rPr lang="en-US" sz="1200" dirty="0">
                <a:solidFill>
                  <a:schemeClr val="bg1"/>
                </a:solidFill>
                <a:latin typeface="TeX Gyre Adventor" pitchFamily="2" charset="77"/>
              </a:rPr>
              <a:t>Blue/white </a:t>
            </a:r>
          </a:p>
          <a:p>
            <a:r>
              <a:rPr lang="en-US" sz="1200" dirty="0">
                <a:solidFill>
                  <a:schemeClr val="bg1"/>
                </a:solidFill>
                <a:latin typeface="TeX Gyre Adventor" pitchFamily="2" charset="77"/>
              </a:rPr>
              <a:t>Navy/grey </a:t>
            </a:r>
          </a:p>
          <a:p>
            <a:r>
              <a:rPr lang="en-US" sz="1200" dirty="0">
                <a:solidFill>
                  <a:schemeClr val="bg1"/>
                </a:solidFill>
                <a:latin typeface="TeX Gyre Adventor" pitchFamily="2" charset="77"/>
              </a:rPr>
              <a:t>Light grey</a:t>
            </a:r>
          </a:p>
          <a:p>
            <a:r>
              <a:rPr lang="en-US" sz="1200" dirty="0">
                <a:solidFill>
                  <a:schemeClr val="bg1"/>
                </a:solidFill>
                <a:latin typeface="TeX Gyre Adventor" pitchFamily="2" charset="77"/>
              </a:rPr>
              <a:t>Crimson</a:t>
            </a:r>
          </a:p>
          <a:p>
            <a:r>
              <a:rPr lang="en-US" sz="1200" dirty="0">
                <a:solidFill>
                  <a:schemeClr val="bg1"/>
                </a:solidFill>
                <a:latin typeface="TeX Gyre Adventor" pitchFamily="2" charset="77"/>
              </a:rPr>
              <a:t>Grey/olive </a:t>
            </a:r>
          </a:p>
          <a:p>
            <a:r>
              <a:rPr lang="en-US" sz="1200" dirty="0">
                <a:solidFill>
                  <a:schemeClr val="bg1"/>
                </a:solidFill>
                <a:latin typeface="TeX Gyre Adventor" pitchFamily="2" charset="77"/>
              </a:rPr>
              <a:t>Navy</a:t>
            </a:r>
          </a:p>
          <a:p>
            <a:r>
              <a:rPr lang="en-US" sz="1200" dirty="0">
                <a:solidFill>
                  <a:schemeClr val="bg1"/>
                </a:solidFill>
                <a:latin typeface="TeX Gyre Adventor" pitchFamily="2" charset="77"/>
              </a:rPr>
              <a:t>Crimson/navy</a:t>
            </a:r>
          </a:p>
          <a:p>
            <a:r>
              <a:rPr lang="en-US" sz="1200" dirty="0">
                <a:solidFill>
                  <a:schemeClr val="bg1"/>
                </a:solidFill>
                <a:latin typeface="TeX Gyre Adventor" pitchFamily="2" charset="77"/>
              </a:rPr>
              <a:t>Black/steel </a:t>
            </a:r>
          </a:p>
          <a:p>
            <a:r>
              <a:rPr lang="en-US" sz="1200" dirty="0">
                <a:solidFill>
                  <a:schemeClr val="bg1"/>
                </a:solidFill>
                <a:latin typeface="TeX Gyre Adventor" pitchFamily="2" charset="77"/>
              </a:rPr>
              <a:t>Stone</a:t>
            </a:r>
          </a:p>
          <a:p>
            <a:r>
              <a:rPr lang="en-US" sz="1200" dirty="0">
                <a:solidFill>
                  <a:schemeClr val="bg1"/>
                </a:solidFill>
                <a:latin typeface="TeX Gyre Adventor" pitchFamily="2" charset="77"/>
              </a:rPr>
              <a:t>Blue</a:t>
            </a:r>
          </a:p>
          <a:p>
            <a:r>
              <a:rPr lang="en-US" sz="1200" dirty="0">
                <a:solidFill>
                  <a:schemeClr val="bg1"/>
                </a:solidFill>
                <a:latin typeface="TeX Gyre Adventor" pitchFamily="2" charset="77"/>
              </a:rPr>
              <a:t>Brown </a:t>
            </a:r>
          </a:p>
          <a:p>
            <a:r>
              <a:rPr lang="en-US" sz="1200" dirty="0">
                <a:solidFill>
                  <a:schemeClr val="bg1"/>
                </a:solidFill>
                <a:latin typeface="TeX Gyre Adventor" pitchFamily="2" charset="77"/>
              </a:rPr>
              <a:t>Ecru/blue</a:t>
            </a:r>
          </a:p>
        </p:txBody>
      </p:sp>
    </p:spTree>
    <p:extLst>
      <p:ext uri="{BB962C8B-B14F-4D97-AF65-F5344CB8AC3E}">
        <p14:creationId xmlns:p14="http://schemas.microsoft.com/office/powerpoint/2010/main" val="136692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1A53E1-05F0-A146-8779-AA8E0E3C7611}"/>
              </a:ext>
            </a:extLst>
          </p:cNvPr>
          <p:cNvSpPr/>
          <p:nvPr/>
        </p:nvSpPr>
        <p:spPr>
          <a:xfrm>
            <a:off x="-1" y="908886"/>
            <a:ext cx="5970493" cy="59491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027F32-07E0-1E45-BFCD-B917E3C106A8}"/>
              </a:ext>
            </a:extLst>
          </p:cNvPr>
          <p:cNvSpPr/>
          <p:nvPr/>
        </p:nvSpPr>
        <p:spPr>
          <a:xfrm>
            <a:off x="6221510" y="904909"/>
            <a:ext cx="5970493" cy="59530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9058"/>
            <a:ext cx="10515600" cy="697047"/>
          </a:xfrm>
        </p:spPr>
        <p:txBody>
          <a:bodyPr>
            <a:normAutofit/>
          </a:bodyPr>
          <a:lstStyle/>
          <a:p>
            <a:pPr algn="ctr"/>
            <a:r>
              <a:rPr lang="en-US" sz="4000" b="1" dirty="0">
                <a:solidFill>
                  <a:schemeClr val="bg1"/>
                </a:solidFill>
              </a:rPr>
              <a:t>SOLID &amp; SNAP FLANNEL</a:t>
            </a:r>
            <a:endParaRPr lang="en-US" sz="4000" dirty="0">
              <a:solidFill>
                <a:schemeClr val="bg1"/>
              </a:solidFill>
            </a:endParaRPr>
          </a:p>
        </p:txBody>
      </p:sp>
      <p:sp>
        <p:nvSpPr>
          <p:cNvPr id="3" name="Content Placeholder 2"/>
          <p:cNvSpPr>
            <a:spLocks noGrp="1"/>
          </p:cNvSpPr>
          <p:nvPr>
            <p:ph idx="1"/>
          </p:nvPr>
        </p:nvSpPr>
        <p:spPr>
          <a:xfrm>
            <a:off x="3874610" y="1140294"/>
            <a:ext cx="2095882" cy="3480621"/>
          </a:xfrm>
        </p:spPr>
        <p:txBody>
          <a:bodyPr numCol="1">
            <a:noAutofit/>
          </a:bodyPr>
          <a:lstStyle/>
          <a:p>
            <a:pPr marL="0" indent="0">
              <a:lnSpc>
                <a:spcPct val="100000"/>
              </a:lnSpc>
              <a:buNone/>
            </a:pPr>
            <a:r>
              <a:rPr lang="en-US" sz="1200" b="1" dirty="0">
                <a:solidFill>
                  <a:schemeClr val="bg1"/>
                </a:solidFill>
              </a:rPr>
              <a:t>B8200/5200 SOLID FLANNEL</a:t>
            </a:r>
          </a:p>
          <a:p>
            <a:pPr>
              <a:lnSpc>
                <a:spcPct val="100000"/>
              </a:lnSpc>
            </a:pPr>
            <a:r>
              <a:rPr lang="en-US" sz="1200" dirty="0">
                <a:solidFill>
                  <a:schemeClr val="bg1"/>
                </a:solidFill>
              </a:rPr>
              <a:t>5.4 oz. 80/20 cotton/poly</a:t>
            </a:r>
          </a:p>
          <a:p>
            <a:pPr>
              <a:lnSpc>
                <a:spcPct val="100000"/>
              </a:lnSpc>
            </a:pPr>
            <a:r>
              <a:rPr lang="en-US" sz="1200" dirty="0">
                <a:solidFill>
                  <a:schemeClr val="bg1"/>
                </a:solidFill>
              </a:rPr>
              <a:t>2 chest pockets with </a:t>
            </a:r>
            <a:br>
              <a:rPr lang="en-US" sz="1200" dirty="0">
                <a:solidFill>
                  <a:schemeClr val="bg1"/>
                </a:solidFill>
              </a:rPr>
            </a:br>
            <a:r>
              <a:rPr lang="en-US" sz="1200" dirty="0">
                <a:solidFill>
                  <a:schemeClr val="bg1"/>
                </a:solidFill>
              </a:rPr>
              <a:t>button flaps</a:t>
            </a:r>
          </a:p>
          <a:p>
            <a:pPr>
              <a:lnSpc>
                <a:spcPct val="100000"/>
              </a:lnSpc>
            </a:pPr>
            <a:r>
              <a:rPr lang="en-US" sz="1200" dirty="0">
                <a:solidFill>
                  <a:schemeClr val="bg1"/>
                </a:solidFill>
              </a:rPr>
              <a:t>Button cuffs </a:t>
            </a:r>
          </a:p>
          <a:p>
            <a:pPr>
              <a:lnSpc>
                <a:spcPct val="100000"/>
              </a:lnSpc>
            </a:pPr>
            <a:r>
              <a:rPr lang="en-US" sz="1200" dirty="0">
                <a:solidFill>
                  <a:schemeClr val="bg1"/>
                </a:solidFill>
              </a:rPr>
              <a:t>Hem bottom</a:t>
            </a:r>
          </a:p>
          <a:p>
            <a:pPr>
              <a:lnSpc>
                <a:spcPct val="100000"/>
              </a:lnSpc>
            </a:pPr>
            <a:r>
              <a:rPr lang="en-US" sz="1200" dirty="0">
                <a:solidFill>
                  <a:schemeClr val="bg1"/>
                </a:solidFill>
              </a:rPr>
              <a:t>Half back yoke</a:t>
            </a:r>
          </a:p>
          <a:p>
            <a:pPr>
              <a:lnSpc>
                <a:spcPct val="100000"/>
              </a:lnSpc>
            </a:pPr>
            <a:r>
              <a:rPr lang="en-US" sz="1200" dirty="0">
                <a:solidFill>
                  <a:schemeClr val="bg1"/>
                </a:solidFill>
              </a:rPr>
              <a:t>Locker loop</a:t>
            </a:r>
          </a:p>
          <a:p>
            <a:pPr>
              <a:lnSpc>
                <a:spcPct val="100000"/>
              </a:lnSpc>
            </a:pPr>
            <a:r>
              <a:rPr lang="en-US" sz="1200" dirty="0">
                <a:solidFill>
                  <a:schemeClr val="bg1"/>
                </a:solidFill>
              </a:rPr>
              <a:t>Modern fit</a:t>
            </a:r>
          </a:p>
          <a:p>
            <a:pPr>
              <a:lnSpc>
                <a:spcPct val="100000"/>
              </a:lnSpc>
            </a:pPr>
            <a:r>
              <a:rPr lang="en-US" sz="1200" dirty="0">
                <a:solidFill>
                  <a:schemeClr val="bg1"/>
                </a:solidFill>
              </a:rPr>
              <a:t>Sizes: S-3XL</a:t>
            </a:r>
          </a:p>
          <a:p>
            <a:pPr>
              <a:lnSpc>
                <a:spcPct val="100000"/>
              </a:lnSpc>
            </a:pPr>
            <a:r>
              <a:rPr lang="en-US" sz="1200" dirty="0">
                <a:solidFill>
                  <a:schemeClr val="bg1"/>
                </a:solidFill>
              </a:rPr>
              <a:t>4 colors</a:t>
            </a:r>
          </a:p>
        </p:txBody>
      </p:sp>
      <p:sp>
        <p:nvSpPr>
          <p:cNvPr id="10" name="Content Placeholder 2">
            <a:extLst>
              <a:ext uri="{FF2B5EF4-FFF2-40B4-BE49-F238E27FC236}">
                <a16:creationId xmlns:a16="http://schemas.microsoft.com/office/drawing/2014/main" id="{741BCB8A-8CA2-474B-8DC1-CE4E79381E8D}"/>
              </a:ext>
            </a:extLst>
          </p:cNvPr>
          <p:cNvSpPr txBox="1">
            <a:spLocks/>
          </p:cNvSpPr>
          <p:nvPr/>
        </p:nvSpPr>
        <p:spPr>
          <a:xfrm>
            <a:off x="6406241" y="1140294"/>
            <a:ext cx="2051959" cy="2991679"/>
          </a:xfrm>
          <a:prstGeom prst="rect">
            <a:avLst/>
          </a:prstGeom>
        </p:spPr>
        <p:txBody>
          <a:bodyPr vert="horz" lIns="91440" tIns="45720" rIns="91440" bIns="45720" numCol="1"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200" b="1" dirty="0">
                <a:solidFill>
                  <a:schemeClr val="bg1"/>
                </a:solidFill>
              </a:rPr>
              <a:t>B8219 SNAP FLANNEL</a:t>
            </a:r>
            <a:endParaRPr lang="en-US" sz="1200" dirty="0">
              <a:solidFill>
                <a:schemeClr val="bg1"/>
              </a:solidFill>
            </a:endParaRPr>
          </a:p>
          <a:p>
            <a:pPr>
              <a:lnSpc>
                <a:spcPct val="120000"/>
              </a:lnSpc>
            </a:pPr>
            <a:r>
              <a:rPr lang="en-US" sz="1200" dirty="0">
                <a:solidFill>
                  <a:schemeClr val="bg1"/>
                </a:solidFill>
              </a:rPr>
              <a:t>5.4 oz. 80/20 cotton/poly</a:t>
            </a:r>
          </a:p>
          <a:p>
            <a:pPr>
              <a:lnSpc>
                <a:spcPct val="120000"/>
              </a:lnSpc>
            </a:pPr>
            <a:r>
              <a:rPr lang="en-US" sz="1200" dirty="0">
                <a:solidFill>
                  <a:schemeClr val="bg1"/>
                </a:solidFill>
              </a:rPr>
              <a:t>2 chest pockets with snaps</a:t>
            </a:r>
          </a:p>
          <a:p>
            <a:pPr>
              <a:lnSpc>
                <a:spcPct val="120000"/>
              </a:lnSpc>
            </a:pPr>
            <a:r>
              <a:rPr lang="en-US" sz="1200" dirty="0">
                <a:solidFill>
                  <a:schemeClr val="bg1"/>
                </a:solidFill>
              </a:rPr>
              <a:t>Dyed to match snaps</a:t>
            </a:r>
          </a:p>
          <a:p>
            <a:pPr>
              <a:lnSpc>
                <a:spcPct val="120000"/>
              </a:lnSpc>
            </a:pPr>
            <a:r>
              <a:rPr lang="en-US" sz="1200" dirty="0">
                <a:solidFill>
                  <a:schemeClr val="bg1"/>
                </a:solidFill>
              </a:rPr>
              <a:t>Inside chest pocket</a:t>
            </a:r>
          </a:p>
          <a:p>
            <a:pPr>
              <a:lnSpc>
                <a:spcPct val="120000"/>
              </a:lnSpc>
            </a:pPr>
            <a:r>
              <a:rPr lang="en-US" sz="1200" dirty="0">
                <a:solidFill>
                  <a:schemeClr val="bg1"/>
                </a:solidFill>
              </a:rPr>
              <a:t>Snap cuffs</a:t>
            </a:r>
          </a:p>
          <a:p>
            <a:pPr>
              <a:lnSpc>
                <a:spcPct val="120000"/>
              </a:lnSpc>
            </a:pPr>
            <a:r>
              <a:rPr lang="en-US" sz="1200" dirty="0">
                <a:solidFill>
                  <a:schemeClr val="bg1"/>
                </a:solidFill>
              </a:rPr>
              <a:t>Half back yoke</a:t>
            </a:r>
          </a:p>
          <a:p>
            <a:pPr>
              <a:lnSpc>
                <a:spcPct val="120000"/>
              </a:lnSpc>
            </a:pPr>
            <a:r>
              <a:rPr lang="en-US" sz="1200" dirty="0">
                <a:solidFill>
                  <a:schemeClr val="bg1"/>
                </a:solidFill>
              </a:rPr>
              <a:t>Modern fit</a:t>
            </a:r>
          </a:p>
          <a:p>
            <a:pPr>
              <a:lnSpc>
                <a:spcPct val="120000"/>
              </a:lnSpc>
            </a:pPr>
            <a:r>
              <a:rPr lang="en-US" sz="1200" dirty="0">
                <a:solidFill>
                  <a:schemeClr val="bg1"/>
                </a:solidFill>
              </a:rPr>
              <a:t>Sizes: S-3XL</a:t>
            </a:r>
          </a:p>
          <a:p>
            <a:pPr>
              <a:lnSpc>
                <a:spcPct val="120000"/>
              </a:lnSpc>
            </a:pPr>
            <a:r>
              <a:rPr lang="en-US" sz="1200" dirty="0">
                <a:solidFill>
                  <a:schemeClr val="bg1"/>
                </a:solidFill>
              </a:rPr>
              <a:t>3 colors</a:t>
            </a:r>
          </a:p>
        </p:txBody>
      </p:sp>
      <p:pic>
        <p:nvPicPr>
          <p:cNvPr id="12" name="Picture 11">
            <a:extLst>
              <a:ext uri="{FF2B5EF4-FFF2-40B4-BE49-F238E27FC236}">
                <a16:creationId xmlns:a16="http://schemas.microsoft.com/office/drawing/2014/main" id="{2CECC1B8-000C-0A48-8F09-66959056E6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14265"/>
            <a:ext cx="3623593" cy="5949115"/>
          </a:xfrm>
          <a:prstGeom prst="rect">
            <a:avLst/>
          </a:prstGeom>
        </p:spPr>
      </p:pic>
      <p:pic>
        <p:nvPicPr>
          <p:cNvPr id="16" name="Picture 15">
            <a:extLst>
              <a:ext uri="{FF2B5EF4-FFF2-40B4-BE49-F238E27FC236}">
                <a16:creationId xmlns:a16="http://schemas.microsoft.com/office/drawing/2014/main" id="{19B0449D-E5BE-6240-B17E-94389AC732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42931" y="923143"/>
            <a:ext cx="3549068" cy="5952123"/>
          </a:xfrm>
          <a:prstGeom prst="rect">
            <a:avLst/>
          </a:prstGeom>
        </p:spPr>
      </p:pic>
      <p:pic>
        <p:nvPicPr>
          <p:cNvPr id="19" name="Picture 18" descr="A close up of a sign&#10;&#10;Description automatically generated">
            <a:extLst>
              <a:ext uri="{FF2B5EF4-FFF2-40B4-BE49-F238E27FC236}">
                <a16:creationId xmlns:a16="http://schemas.microsoft.com/office/drawing/2014/main" id="{1039B391-BA2F-EA45-A223-F0098E69BB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63024" y="923143"/>
            <a:ext cx="971552" cy="981268"/>
          </a:xfrm>
          <a:prstGeom prst="rect">
            <a:avLst/>
          </a:prstGeom>
        </p:spPr>
      </p:pic>
    </p:spTree>
    <p:extLst>
      <p:ext uri="{BB962C8B-B14F-4D97-AF65-F5344CB8AC3E}">
        <p14:creationId xmlns:p14="http://schemas.microsoft.com/office/powerpoint/2010/main" val="227165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1A53E1-05F0-A146-8779-AA8E0E3C7611}"/>
              </a:ext>
            </a:extLst>
          </p:cNvPr>
          <p:cNvSpPr/>
          <p:nvPr/>
        </p:nvSpPr>
        <p:spPr>
          <a:xfrm>
            <a:off x="-1" y="908886"/>
            <a:ext cx="5970493" cy="594911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027F32-07E0-1E45-BFCD-B917E3C106A8}"/>
              </a:ext>
            </a:extLst>
          </p:cNvPr>
          <p:cNvSpPr/>
          <p:nvPr/>
        </p:nvSpPr>
        <p:spPr>
          <a:xfrm>
            <a:off x="6221510" y="904909"/>
            <a:ext cx="5970493" cy="595309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F31F8A-4F6D-1C41-B245-134EB9467105}"/>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79058"/>
            <a:ext cx="10515600" cy="697047"/>
          </a:xfrm>
        </p:spPr>
        <p:txBody>
          <a:bodyPr>
            <a:normAutofit/>
          </a:bodyPr>
          <a:lstStyle/>
          <a:p>
            <a:pPr algn="ctr"/>
            <a:r>
              <a:rPr lang="en-US" sz="4000" b="1" dirty="0">
                <a:solidFill>
                  <a:schemeClr val="bg1"/>
                </a:solidFill>
              </a:rPr>
              <a:t>PLAID WOVENS</a:t>
            </a:r>
            <a:endParaRPr lang="en-US" sz="4000" dirty="0">
              <a:solidFill>
                <a:schemeClr val="bg1"/>
              </a:solidFill>
            </a:endParaRPr>
          </a:p>
        </p:txBody>
      </p:sp>
      <p:sp>
        <p:nvSpPr>
          <p:cNvPr id="3" name="Content Placeholder 2"/>
          <p:cNvSpPr>
            <a:spLocks noGrp="1"/>
          </p:cNvSpPr>
          <p:nvPr>
            <p:ph idx="1"/>
          </p:nvPr>
        </p:nvSpPr>
        <p:spPr>
          <a:xfrm>
            <a:off x="6573421" y="1140294"/>
            <a:ext cx="2095882" cy="4070898"/>
          </a:xfrm>
        </p:spPr>
        <p:txBody>
          <a:bodyPr numCol="1">
            <a:noAutofit/>
          </a:bodyPr>
          <a:lstStyle/>
          <a:p>
            <a:pPr marL="0" indent="0">
              <a:lnSpc>
                <a:spcPct val="100000"/>
              </a:lnSpc>
              <a:buNone/>
            </a:pPr>
            <a:r>
              <a:rPr lang="en-US" sz="1200" b="1" dirty="0">
                <a:solidFill>
                  <a:schemeClr val="bg1"/>
                </a:solidFill>
              </a:rPr>
              <a:t>B9203 BUFFALO PLAID</a:t>
            </a:r>
          </a:p>
          <a:p>
            <a:pPr>
              <a:lnSpc>
                <a:spcPct val="100000"/>
              </a:lnSpc>
            </a:pPr>
            <a:r>
              <a:rPr lang="en-US" sz="1200" dirty="0">
                <a:solidFill>
                  <a:schemeClr val="bg1"/>
                </a:solidFill>
              </a:rPr>
              <a:t>2.8 oz. 55/45 cotton/polyester </a:t>
            </a:r>
          </a:p>
          <a:p>
            <a:pPr>
              <a:lnSpc>
                <a:spcPct val="100000"/>
              </a:lnSpc>
            </a:pPr>
            <a:r>
              <a:rPr lang="en-US" sz="1200" dirty="0">
                <a:solidFill>
                  <a:schemeClr val="bg1"/>
                </a:solidFill>
              </a:rPr>
              <a:t>2 chest pockets with button flaps</a:t>
            </a:r>
          </a:p>
          <a:p>
            <a:pPr>
              <a:lnSpc>
                <a:spcPct val="100000"/>
              </a:lnSpc>
            </a:pPr>
            <a:r>
              <a:rPr lang="en-US" sz="1200" dirty="0">
                <a:solidFill>
                  <a:schemeClr val="bg1"/>
                </a:solidFill>
              </a:rPr>
              <a:t>Hem sleeves </a:t>
            </a:r>
          </a:p>
          <a:p>
            <a:pPr>
              <a:lnSpc>
                <a:spcPct val="100000"/>
              </a:lnSpc>
            </a:pPr>
            <a:r>
              <a:rPr lang="en-US" sz="1200" dirty="0">
                <a:solidFill>
                  <a:schemeClr val="bg1"/>
                </a:solidFill>
              </a:rPr>
              <a:t>Chain stitched bottom hem</a:t>
            </a:r>
          </a:p>
          <a:p>
            <a:pPr>
              <a:lnSpc>
                <a:spcPct val="100000"/>
              </a:lnSpc>
            </a:pPr>
            <a:r>
              <a:rPr lang="en-US" sz="1200" dirty="0">
                <a:solidFill>
                  <a:schemeClr val="bg1"/>
                </a:solidFill>
              </a:rPr>
              <a:t>Modern fit</a:t>
            </a:r>
          </a:p>
          <a:p>
            <a:pPr>
              <a:lnSpc>
                <a:spcPct val="100000"/>
              </a:lnSpc>
            </a:pPr>
            <a:r>
              <a:rPr lang="en-US" sz="1200" dirty="0">
                <a:solidFill>
                  <a:schemeClr val="bg1"/>
                </a:solidFill>
              </a:rPr>
              <a:t>Sizes: S-3XL</a:t>
            </a:r>
          </a:p>
          <a:p>
            <a:pPr>
              <a:lnSpc>
                <a:spcPct val="100000"/>
              </a:lnSpc>
            </a:pPr>
            <a:r>
              <a:rPr lang="en-US" sz="1200" dirty="0">
                <a:solidFill>
                  <a:schemeClr val="bg1"/>
                </a:solidFill>
              </a:rPr>
              <a:t>4 Colors</a:t>
            </a:r>
          </a:p>
        </p:txBody>
      </p:sp>
      <p:pic>
        <p:nvPicPr>
          <p:cNvPr id="12" name="Picture 11">
            <a:extLst>
              <a:ext uri="{FF2B5EF4-FFF2-40B4-BE49-F238E27FC236}">
                <a16:creationId xmlns:a16="http://schemas.microsoft.com/office/drawing/2014/main" id="{2CECC1B8-000C-0A48-8F09-66959056E6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0"/>
          <a:stretch/>
        </p:blipFill>
        <p:spPr>
          <a:xfrm>
            <a:off x="8568402" y="904909"/>
            <a:ext cx="3623598" cy="5953091"/>
          </a:xfrm>
          <a:prstGeom prst="rect">
            <a:avLst/>
          </a:prstGeom>
        </p:spPr>
      </p:pic>
      <p:pic>
        <p:nvPicPr>
          <p:cNvPr id="5" name="Picture 4" descr="A person standing next to a brick wall&#10;&#10;Description automatically generated">
            <a:extLst>
              <a:ext uri="{FF2B5EF4-FFF2-40B4-BE49-F238E27FC236}">
                <a16:creationId xmlns:a16="http://schemas.microsoft.com/office/drawing/2014/main" id="{1D3BFBF7-726E-A74A-9C42-54D873D3DD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 y="904909"/>
            <a:ext cx="3781885" cy="5949114"/>
          </a:xfrm>
          <a:prstGeom prst="rect">
            <a:avLst/>
          </a:prstGeom>
        </p:spPr>
      </p:pic>
      <p:sp>
        <p:nvSpPr>
          <p:cNvPr id="17" name="Content Placeholder 2">
            <a:extLst>
              <a:ext uri="{FF2B5EF4-FFF2-40B4-BE49-F238E27FC236}">
                <a16:creationId xmlns:a16="http://schemas.microsoft.com/office/drawing/2014/main" id="{81153B69-4B00-F347-90BD-ED125F51D7D2}"/>
              </a:ext>
            </a:extLst>
          </p:cNvPr>
          <p:cNvSpPr txBox="1">
            <a:spLocks/>
          </p:cNvSpPr>
          <p:nvPr/>
        </p:nvSpPr>
        <p:spPr>
          <a:xfrm>
            <a:off x="3972263" y="1140294"/>
            <a:ext cx="2095882" cy="450590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rgbClr val="FFFFFF"/>
                </a:solidFill>
              </a:rPr>
              <a:t>PLAID WOVENS</a:t>
            </a:r>
          </a:p>
          <a:p>
            <a:pPr marL="0" indent="0">
              <a:buNone/>
            </a:pPr>
            <a:r>
              <a:rPr lang="en-US" sz="1200" dirty="0">
                <a:solidFill>
                  <a:srgbClr val="FFFFFF"/>
                </a:solidFill>
              </a:rPr>
              <a:t>B9202 men's short sleeve</a:t>
            </a:r>
          </a:p>
          <a:p>
            <a:pPr marL="0" indent="0">
              <a:buNone/>
            </a:pPr>
            <a:r>
              <a:rPr lang="en-US" sz="1200" dirty="0">
                <a:solidFill>
                  <a:srgbClr val="FFFFFF"/>
                </a:solidFill>
              </a:rPr>
              <a:t>B8202 men's long sleeve</a:t>
            </a:r>
          </a:p>
          <a:p>
            <a:pPr marL="0" indent="0">
              <a:buNone/>
            </a:pPr>
            <a:r>
              <a:rPr lang="en-US" sz="1200" dirty="0">
                <a:solidFill>
                  <a:srgbClr val="FFFFFF"/>
                </a:solidFill>
              </a:rPr>
              <a:t>B5222 ladies long sleeve</a:t>
            </a:r>
          </a:p>
          <a:p>
            <a:r>
              <a:rPr lang="en-US" sz="1200" dirty="0">
                <a:solidFill>
                  <a:srgbClr val="FFFFFF"/>
                </a:solidFill>
              </a:rPr>
              <a:t>3.0 oz. 55/45 cotton/poly </a:t>
            </a:r>
          </a:p>
          <a:p>
            <a:r>
              <a:rPr lang="en-US" sz="1200" dirty="0">
                <a:solidFill>
                  <a:srgbClr val="FFFFFF"/>
                </a:solidFill>
              </a:rPr>
              <a:t>2 chest pockets, button flaps</a:t>
            </a:r>
          </a:p>
          <a:p>
            <a:r>
              <a:rPr lang="en-US" sz="1200" dirty="0">
                <a:solidFill>
                  <a:srgbClr val="FFFFFF"/>
                </a:solidFill>
              </a:rPr>
              <a:t>2 piece back yoke</a:t>
            </a:r>
          </a:p>
          <a:p>
            <a:r>
              <a:rPr lang="en-US" sz="1200" dirty="0">
                <a:solidFill>
                  <a:srgbClr val="FFFFFF"/>
                </a:solidFill>
              </a:rPr>
              <a:t>Pearlized buttons</a:t>
            </a:r>
          </a:p>
          <a:p>
            <a:r>
              <a:rPr lang="en-US" sz="1200" dirty="0">
                <a:solidFill>
                  <a:srgbClr val="FFFFFF"/>
                </a:solidFill>
              </a:rPr>
              <a:t>Modern fit</a:t>
            </a:r>
          </a:p>
          <a:p>
            <a:r>
              <a:rPr lang="en-US" sz="1200" dirty="0">
                <a:solidFill>
                  <a:srgbClr val="FFFFFF"/>
                </a:solidFill>
              </a:rPr>
              <a:t>8202: Adjustable button cuffs</a:t>
            </a:r>
          </a:p>
          <a:p>
            <a:r>
              <a:rPr lang="en-US" sz="1200" dirty="0">
                <a:solidFill>
                  <a:srgbClr val="FFFFFF"/>
                </a:solidFill>
              </a:rPr>
              <a:t>5222: Roll up sleeve placket</a:t>
            </a:r>
          </a:p>
          <a:p>
            <a:r>
              <a:rPr lang="en-US" sz="1200" dirty="0">
                <a:solidFill>
                  <a:srgbClr val="FFFFFF"/>
                </a:solidFill>
              </a:rPr>
              <a:t>Men's Sizes: S-4XL</a:t>
            </a:r>
          </a:p>
          <a:p>
            <a:r>
              <a:rPr lang="en-US" sz="1200" dirty="0">
                <a:solidFill>
                  <a:srgbClr val="FFFFFF"/>
                </a:solidFill>
              </a:rPr>
              <a:t>Ladies Sizes: S-3XL</a:t>
            </a:r>
          </a:p>
          <a:p>
            <a:endParaRPr lang="en-US" sz="1200" dirty="0">
              <a:solidFill>
                <a:srgbClr val="FFFFFF"/>
              </a:solidFill>
            </a:endParaRPr>
          </a:p>
        </p:txBody>
      </p:sp>
    </p:spTree>
    <p:extLst>
      <p:ext uri="{BB962C8B-B14F-4D97-AF65-F5344CB8AC3E}">
        <p14:creationId xmlns:p14="http://schemas.microsoft.com/office/powerpoint/2010/main" val="25660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6F7D5-F5B7-AF47-AF8E-A0609082526E}"/>
              </a:ext>
            </a:extLst>
          </p:cNvPr>
          <p:cNvSpPr/>
          <p:nvPr/>
        </p:nvSpPr>
        <p:spPr>
          <a:xfrm>
            <a:off x="8052618" y="782493"/>
            <a:ext cx="4139381" cy="611073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EFC0A3-32EA-7446-A0EA-069A4442E1D9}"/>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635CCF1-6403-B64E-8D0A-5D394F21965C}"/>
              </a:ext>
            </a:extLst>
          </p:cNvPr>
          <p:cNvSpPr/>
          <p:nvPr/>
        </p:nvSpPr>
        <p:spPr>
          <a:xfrm>
            <a:off x="-10160" y="779679"/>
            <a:ext cx="4001728" cy="607832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ED6027-7780-2041-859D-E23AE0E5A072}"/>
              </a:ext>
            </a:extLst>
          </p:cNvPr>
          <p:cNvSpPr>
            <a:spLocks noGrp="1"/>
          </p:cNvSpPr>
          <p:nvPr>
            <p:ph type="title"/>
          </p:nvPr>
        </p:nvSpPr>
        <p:spPr>
          <a:xfrm>
            <a:off x="833120" y="-27364"/>
            <a:ext cx="10515600" cy="703439"/>
          </a:xfrm>
        </p:spPr>
        <p:txBody>
          <a:bodyPr>
            <a:normAutofit/>
          </a:bodyPr>
          <a:lstStyle/>
          <a:p>
            <a:pPr algn="ctr"/>
            <a:r>
              <a:rPr lang="en-US" sz="4000" b="1" dirty="0">
                <a:solidFill>
                  <a:schemeClr val="bg1"/>
                </a:solidFill>
              </a:rPr>
              <a:t>WOVENS, CHAMBRAYS, AND PEACHED POPLINS</a:t>
            </a:r>
            <a:endParaRPr lang="en-US" sz="4000" dirty="0">
              <a:solidFill>
                <a:schemeClr val="bg1"/>
              </a:solidFill>
            </a:endParaRPr>
          </a:p>
        </p:txBody>
      </p:sp>
      <p:sp>
        <p:nvSpPr>
          <p:cNvPr id="8" name="Content Placeholder 2">
            <a:extLst>
              <a:ext uri="{FF2B5EF4-FFF2-40B4-BE49-F238E27FC236}">
                <a16:creationId xmlns:a16="http://schemas.microsoft.com/office/drawing/2014/main" id="{4F4380C6-1EA7-6D4C-8B60-24B73B2CD84F}"/>
              </a:ext>
            </a:extLst>
          </p:cNvPr>
          <p:cNvSpPr txBox="1">
            <a:spLocks/>
          </p:cNvSpPr>
          <p:nvPr/>
        </p:nvSpPr>
        <p:spPr>
          <a:xfrm>
            <a:off x="4082341" y="4934029"/>
            <a:ext cx="4139381" cy="187108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100" b="1" dirty="0"/>
              <a:t>B9255 CHAMBRAY</a:t>
            </a:r>
            <a:endParaRPr lang="en-US" sz="1100" dirty="0"/>
          </a:p>
          <a:p>
            <a:pPr marL="0" indent="0">
              <a:lnSpc>
                <a:spcPct val="120000"/>
              </a:lnSpc>
              <a:buNone/>
            </a:pPr>
            <a:r>
              <a:rPr lang="en-US" sz="1100" dirty="0"/>
              <a:t>B9255 Short Sleeve </a:t>
            </a:r>
          </a:p>
          <a:p>
            <a:pPr marL="0" indent="0">
              <a:lnSpc>
                <a:spcPct val="120000"/>
              </a:lnSpc>
              <a:buNone/>
            </a:pPr>
            <a:r>
              <a:rPr lang="en-US" sz="1100" dirty="0"/>
              <a:t>B8255 Long Sleeve</a:t>
            </a:r>
          </a:p>
          <a:p>
            <a:pPr marL="0" indent="0">
              <a:lnSpc>
                <a:spcPct val="120000"/>
              </a:lnSpc>
              <a:buNone/>
            </a:pPr>
            <a:r>
              <a:rPr lang="en-US" sz="1100" dirty="0"/>
              <a:t>B5255 Ladies Long Sleeve</a:t>
            </a:r>
          </a:p>
          <a:p>
            <a:pPr>
              <a:lnSpc>
                <a:spcPct val="120000"/>
              </a:lnSpc>
            </a:pPr>
            <a:r>
              <a:rPr lang="en-US" sz="1100" dirty="0"/>
              <a:t>4.0 oz. 80/20 cotton/poly </a:t>
            </a:r>
          </a:p>
          <a:p>
            <a:pPr>
              <a:lnSpc>
                <a:spcPct val="120000"/>
              </a:lnSpc>
            </a:pPr>
            <a:r>
              <a:rPr lang="en-US" sz="1100" dirty="0"/>
              <a:t>2 chest pockets, button flaps</a:t>
            </a:r>
          </a:p>
          <a:p>
            <a:pPr>
              <a:lnSpc>
                <a:spcPct val="120000"/>
              </a:lnSpc>
            </a:pPr>
            <a:r>
              <a:rPr lang="en-US" sz="1100" dirty="0"/>
              <a:t>2-piece western back yoke</a:t>
            </a:r>
          </a:p>
          <a:p>
            <a:pPr>
              <a:lnSpc>
                <a:spcPct val="120000"/>
              </a:lnSpc>
            </a:pPr>
            <a:r>
              <a:rPr lang="en-US" sz="1100" dirty="0"/>
              <a:t>Inverted back pleat</a:t>
            </a:r>
          </a:p>
          <a:p>
            <a:pPr>
              <a:lnSpc>
                <a:spcPct val="120000"/>
              </a:lnSpc>
            </a:pPr>
            <a:r>
              <a:rPr lang="en-US" sz="1100" dirty="0"/>
              <a:t>Button cuffs</a:t>
            </a:r>
          </a:p>
          <a:p>
            <a:pPr>
              <a:lnSpc>
                <a:spcPct val="120000"/>
              </a:lnSpc>
            </a:pPr>
            <a:r>
              <a:rPr lang="en-US" sz="1100" dirty="0"/>
              <a:t>Modern fit</a:t>
            </a:r>
          </a:p>
          <a:p>
            <a:pPr>
              <a:lnSpc>
                <a:spcPct val="120000"/>
              </a:lnSpc>
            </a:pPr>
            <a:r>
              <a:rPr lang="en-US" sz="1100" dirty="0"/>
              <a:t>Sizes: S-3XL</a:t>
            </a:r>
          </a:p>
          <a:p>
            <a:pPr>
              <a:lnSpc>
                <a:spcPct val="120000"/>
              </a:lnSpc>
            </a:pPr>
            <a:r>
              <a:rPr lang="en-US" sz="1100" dirty="0"/>
              <a:t>2 Colors</a:t>
            </a:r>
          </a:p>
        </p:txBody>
      </p:sp>
      <p:sp>
        <p:nvSpPr>
          <p:cNvPr id="13" name="Content Placeholder 2">
            <a:extLst>
              <a:ext uri="{FF2B5EF4-FFF2-40B4-BE49-F238E27FC236}">
                <a16:creationId xmlns:a16="http://schemas.microsoft.com/office/drawing/2014/main" id="{E4201053-AAB6-9143-861E-48039682DEB9}"/>
              </a:ext>
            </a:extLst>
          </p:cNvPr>
          <p:cNvSpPr txBox="1">
            <a:spLocks/>
          </p:cNvSpPr>
          <p:nvPr/>
        </p:nvSpPr>
        <p:spPr>
          <a:xfrm>
            <a:off x="185491" y="5128569"/>
            <a:ext cx="3815812" cy="1658622"/>
          </a:xfrm>
          <a:prstGeom prst="rect">
            <a:avLst/>
          </a:prstGeom>
        </p:spPr>
        <p:txBody>
          <a:bodyPr vert="horz" lIns="91440" tIns="45720" rIns="91440" bIns="45720" numCol="2"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TEXTURE WOVENS</a:t>
            </a:r>
          </a:p>
          <a:p>
            <a:pPr marL="0" indent="0">
              <a:buNone/>
            </a:pPr>
            <a:r>
              <a:rPr lang="en-US" sz="1200" b="1" dirty="0">
                <a:solidFill>
                  <a:schemeClr val="bg1"/>
                </a:solidFill>
              </a:rPr>
              <a:t>MENS B9247</a:t>
            </a:r>
          </a:p>
          <a:p>
            <a:pPr marL="0" indent="0">
              <a:buNone/>
            </a:pPr>
            <a:r>
              <a:rPr lang="en-US" sz="1200" b="1" dirty="0">
                <a:solidFill>
                  <a:schemeClr val="bg1"/>
                </a:solidFill>
              </a:rPr>
              <a:t>LADIES B5247</a:t>
            </a:r>
            <a:endParaRPr lang="en-US" sz="1200" dirty="0">
              <a:solidFill>
                <a:schemeClr val="bg1"/>
              </a:solidFill>
            </a:endParaRPr>
          </a:p>
          <a:p>
            <a:r>
              <a:rPr lang="en-US" sz="1200" dirty="0">
                <a:solidFill>
                  <a:schemeClr val="bg1"/>
                </a:solidFill>
              </a:rPr>
              <a:t>B9247 </a:t>
            </a:r>
            <a:r>
              <a:rPr lang="en-US" sz="1200" dirty="0" err="1">
                <a:solidFill>
                  <a:schemeClr val="bg1"/>
                </a:solidFill>
              </a:rPr>
              <a:t>mens</a:t>
            </a:r>
            <a:endParaRPr lang="en-US" sz="1200" dirty="0">
              <a:solidFill>
                <a:schemeClr val="bg1"/>
              </a:solidFill>
            </a:endParaRPr>
          </a:p>
          <a:p>
            <a:r>
              <a:rPr lang="en-US" sz="1200" dirty="0">
                <a:solidFill>
                  <a:schemeClr val="bg1"/>
                </a:solidFill>
              </a:rPr>
              <a:t>B5247 ladies</a:t>
            </a:r>
          </a:p>
          <a:p>
            <a:r>
              <a:rPr lang="en-US" sz="1200" dirty="0">
                <a:solidFill>
                  <a:schemeClr val="bg1"/>
                </a:solidFill>
              </a:rPr>
              <a:t>3.3 oz. 65/35 cotton/polyester </a:t>
            </a:r>
          </a:p>
          <a:p>
            <a:r>
              <a:rPr lang="en-US" sz="1200" dirty="0">
                <a:solidFill>
                  <a:schemeClr val="bg1"/>
                </a:solidFill>
              </a:rPr>
              <a:t>2 chest pockets, button flaps</a:t>
            </a:r>
          </a:p>
          <a:p>
            <a:r>
              <a:rPr lang="en-US" sz="1200" dirty="0">
                <a:solidFill>
                  <a:schemeClr val="bg1"/>
                </a:solidFill>
              </a:rPr>
              <a:t>Front stitching and on yoke</a:t>
            </a:r>
          </a:p>
          <a:p>
            <a:r>
              <a:rPr lang="en-US" sz="1200" dirty="0">
                <a:solidFill>
                  <a:schemeClr val="bg1"/>
                </a:solidFill>
              </a:rPr>
              <a:t>Hem sleeves and bottom</a:t>
            </a:r>
          </a:p>
          <a:p>
            <a:r>
              <a:rPr lang="en-US" sz="1200" dirty="0">
                <a:solidFill>
                  <a:schemeClr val="bg1"/>
                </a:solidFill>
              </a:rPr>
              <a:t>Blue &amp; red have black inner collar</a:t>
            </a:r>
          </a:p>
          <a:p>
            <a:r>
              <a:rPr lang="en-US" sz="1200" dirty="0">
                <a:solidFill>
                  <a:schemeClr val="bg1"/>
                </a:solidFill>
              </a:rPr>
              <a:t>B5247: Roll-up sleeve placket</a:t>
            </a:r>
          </a:p>
          <a:p>
            <a:r>
              <a:rPr lang="en-US" sz="1200" dirty="0">
                <a:solidFill>
                  <a:schemeClr val="bg1"/>
                </a:solidFill>
              </a:rPr>
              <a:t>Modern fit</a:t>
            </a:r>
          </a:p>
          <a:p>
            <a:r>
              <a:rPr lang="en-US" sz="1200" dirty="0">
                <a:solidFill>
                  <a:schemeClr val="bg1"/>
                </a:solidFill>
              </a:rPr>
              <a:t>Sizes: S-3XL</a:t>
            </a:r>
          </a:p>
          <a:p>
            <a:r>
              <a:rPr lang="en-US" sz="1200" dirty="0">
                <a:solidFill>
                  <a:schemeClr val="bg1"/>
                </a:solidFill>
              </a:rPr>
              <a:t>3 Colors</a:t>
            </a:r>
          </a:p>
        </p:txBody>
      </p:sp>
      <p:sp>
        <p:nvSpPr>
          <p:cNvPr id="16" name="Content Placeholder 2">
            <a:extLst>
              <a:ext uri="{FF2B5EF4-FFF2-40B4-BE49-F238E27FC236}">
                <a16:creationId xmlns:a16="http://schemas.microsoft.com/office/drawing/2014/main" id="{514B744E-4B69-7547-9B29-B91CB2A57AF4}"/>
              </a:ext>
            </a:extLst>
          </p:cNvPr>
          <p:cNvSpPr>
            <a:spLocks noGrp="1"/>
          </p:cNvSpPr>
          <p:nvPr>
            <p:ph idx="1"/>
          </p:nvPr>
        </p:nvSpPr>
        <p:spPr>
          <a:xfrm>
            <a:off x="8070933" y="4988207"/>
            <a:ext cx="4211839" cy="1860963"/>
          </a:xfrm>
        </p:spPr>
        <p:txBody>
          <a:bodyPr numCol="2">
            <a:noAutofit/>
          </a:bodyPr>
          <a:lstStyle/>
          <a:p>
            <a:pPr marL="0" indent="0">
              <a:buNone/>
            </a:pPr>
            <a:r>
              <a:rPr lang="en-US" sz="1100" b="1" dirty="0">
                <a:solidFill>
                  <a:schemeClr val="bg1"/>
                </a:solidFill>
              </a:rPr>
              <a:t>MENS B9290, B8290</a:t>
            </a:r>
          </a:p>
          <a:p>
            <a:pPr marL="0" indent="0">
              <a:buNone/>
            </a:pPr>
            <a:r>
              <a:rPr lang="en-US" sz="1100" b="1" dirty="0">
                <a:solidFill>
                  <a:schemeClr val="bg1"/>
                </a:solidFill>
              </a:rPr>
              <a:t>LADIES B5290</a:t>
            </a:r>
            <a:endParaRPr lang="en-US" sz="1100" dirty="0">
              <a:solidFill>
                <a:schemeClr val="bg1"/>
              </a:solidFill>
            </a:endParaRPr>
          </a:p>
          <a:p>
            <a:r>
              <a:rPr lang="en-US" sz="1100" dirty="0">
                <a:solidFill>
                  <a:schemeClr val="bg1"/>
                </a:solidFill>
              </a:rPr>
              <a:t>100% cotton</a:t>
            </a:r>
          </a:p>
          <a:p>
            <a:r>
              <a:rPr lang="en-US" sz="1100" dirty="0">
                <a:solidFill>
                  <a:schemeClr val="bg1"/>
                </a:solidFill>
              </a:rPr>
              <a:t>Chambray lined collar &amp; cuff</a:t>
            </a:r>
          </a:p>
          <a:p>
            <a:r>
              <a:rPr lang="en-US" sz="1100" dirty="0">
                <a:solidFill>
                  <a:schemeClr val="bg1"/>
                </a:solidFill>
              </a:rPr>
              <a:t>Left chest button pocket</a:t>
            </a:r>
          </a:p>
          <a:p>
            <a:r>
              <a:rPr lang="en-US" sz="1100" dirty="0">
                <a:solidFill>
                  <a:schemeClr val="bg1"/>
                </a:solidFill>
              </a:rPr>
              <a:t>B5290 has no pockets</a:t>
            </a:r>
          </a:p>
          <a:p>
            <a:r>
              <a:rPr lang="en-US" sz="1100" dirty="0">
                <a:solidFill>
                  <a:schemeClr val="bg1"/>
                </a:solidFill>
              </a:rPr>
              <a:t>Chain-stitched bottom hem</a:t>
            </a:r>
          </a:p>
          <a:p>
            <a:r>
              <a:rPr lang="en-US" sz="1100" dirty="0">
                <a:solidFill>
                  <a:schemeClr val="bg1"/>
                </a:solidFill>
              </a:rPr>
              <a:t>Half back yoke</a:t>
            </a:r>
          </a:p>
          <a:p>
            <a:r>
              <a:rPr lang="en-US" sz="1100" dirty="0">
                <a:solidFill>
                  <a:schemeClr val="bg1"/>
                </a:solidFill>
              </a:rPr>
              <a:t>Black neck taping</a:t>
            </a:r>
          </a:p>
          <a:p>
            <a:r>
              <a:rPr lang="en-US" sz="1100" dirty="0">
                <a:solidFill>
                  <a:schemeClr val="bg1"/>
                </a:solidFill>
              </a:rPr>
              <a:t>B5247: Roll-up sleeve placket</a:t>
            </a:r>
          </a:p>
          <a:p>
            <a:r>
              <a:rPr lang="en-US" sz="1100" dirty="0">
                <a:solidFill>
                  <a:schemeClr val="bg1"/>
                </a:solidFill>
              </a:rPr>
              <a:t>Modern Fit</a:t>
            </a:r>
          </a:p>
          <a:p>
            <a:r>
              <a:rPr lang="en-US" sz="1100" dirty="0">
                <a:solidFill>
                  <a:schemeClr val="bg1"/>
                </a:solidFill>
              </a:rPr>
              <a:t>Sizes: S-3XL</a:t>
            </a:r>
          </a:p>
          <a:p>
            <a:r>
              <a:rPr lang="en-US" sz="1100" dirty="0">
                <a:solidFill>
                  <a:schemeClr val="bg1"/>
                </a:solidFill>
              </a:rPr>
              <a:t>4 colors</a:t>
            </a:r>
          </a:p>
        </p:txBody>
      </p:sp>
      <p:pic>
        <p:nvPicPr>
          <p:cNvPr id="14" name="Picture 13" descr="A group of people posing for the camera&#10;&#10;Description automatically generated">
            <a:extLst>
              <a:ext uri="{FF2B5EF4-FFF2-40B4-BE49-F238E27FC236}">
                <a16:creationId xmlns:a16="http://schemas.microsoft.com/office/drawing/2014/main" id="{A10717EE-C0FF-994B-AEBE-0A4DD82F07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0376" y="777957"/>
            <a:ext cx="3450895" cy="4117432"/>
          </a:xfrm>
          <a:prstGeom prst="rect">
            <a:avLst/>
          </a:prstGeom>
        </p:spPr>
      </p:pic>
      <p:pic>
        <p:nvPicPr>
          <p:cNvPr id="19" name="Picture 18">
            <a:extLst>
              <a:ext uri="{FF2B5EF4-FFF2-40B4-BE49-F238E27FC236}">
                <a16:creationId xmlns:a16="http://schemas.microsoft.com/office/drawing/2014/main" id="{7743C5A6-2238-7147-936D-069DD8C0D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185"/>
          <a:stretch/>
        </p:blipFill>
        <p:spPr>
          <a:xfrm>
            <a:off x="4449450" y="776234"/>
            <a:ext cx="3293100" cy="4223608"/>
          </a:xfrm>
          <a:prstGeom prst="rect">
            <a:avLst/>
          </a:prstGeom>
        </p:spPr>
      </p:pic>
      <p:pic>
        <p:nvPicPr>
          <p:cNvPr id="20" name="Picture 19" descr="A group of people standing in a room&#10;&#10;Description automatically generated">
            <a:extLst>
              <a:ext uri="{FF2B5EF4-FFF2-40B4-BE49-F238E27FC236}">
                <a16:creationId xmlns:a16="http://schemas.microsoft.com/office/drawing/2014/main" id="{89670552-2816-A347-A38B-55555EA8C3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8579" y="776234"/>
            <a:ext cx="3583123" cy="4119155"/>
          </a:xfrm>
          <a:prstGeom prst="rect">
            <a:avLst/>
          </a:prstGeom>
        </p:spPr>
      </p:pic>
      <p:sp>
        <p:nvSpPr>
          <p:cNvPr id="21" name="TextBox 20">
            <a:extLst>
              <a:ext uri="{FF2B5EF4-FFF2-40B4-BE49-F238E27FC236}">
                <a16:creationId xmlns:a16="http://schemas.microsoft.com/office/drawing/2014/main" id="{E3158C00-B356-7949-878D-BAAE1B8597B3}"/>
              </a:ext>
            </a:extLst>
          </p:cNvPr>
          <p:cNvSpPr txBox="1"/>
          <p:nvPr/>
        </p:nvSpPr>
        <p:spPr>
          <a:xfrm>
            <a:off x="10455774" y="3837862"/>
            <a:ext cx="656266" cy="276999"/>
          </a:xfrm>
          <a:prstGeom prst="rect">
            <a:avLst/>
          </a:prstGeom>
          <a:noFill/>
        </p:spPr>
        <p:txBody>
          <a:bodyPr wrap="square" rtlCol="0">
            <a:spAutoFit/>
          </a:bodyPr>
          <a:lstStyle/>
          <a:p>
            <a:r>
              <a:rPr lang="en-US" sz="1200" dirty="0">
                <a:solidFill>
                  <a:schemeClr val="bg1"/>
                </a:solidFill>
              </a:rPr>
              <a:t>B9290</a:t>
            </a:r>
          </a:p>
        </p:txBody>
      </p:sp>
      <p:sp>
        <p:nvSpPr>
          <p:cNvPr id="22" name="TextBox 21">
            <a:extLst>
              <a:ext uri="{FF2B5EF4-FFF2-40B4-BE49-F238E27FC236}">
                <a16:creationId xmlns:a16="http://schemas.microsoft.com/office/drawing/2014/main" id="{8F624C84-EEC1-1043-A774-A1FD2DC963EB}"/>
              </a:ext>
            </a:extLst>
          </p:cNvPr>
          <p:cNvSpPr txBox="1"/>
          <p:nvPr/>
        </p:nvSpPr>
        <p:spPr>
          <a:xfrm>
            <a:off x="8631130" y="2814867"/>
            <a:ext cx="656266" cy="276999"/>
          </a:xfrm>
          <a:prstGeom prst="rect">
            <a:avLst/>
          </a:prstGeom>
          <a:noFill/>
        </p:spPr>
        <p:txBody>
          <a:bodyPr wrap="square" rtlCol="0">
            <a:spAutoFit/>
          </a:bodyPr>
          <a:lstStyle/>
          <a:p>
            <a:r>
              <a:rPr lang="en-US" sz="1200" dirty="0">
                <a:solidFill>
                  <a:schemeClr val="bg1"/>
                </a:solidFill>
              </a:rPr>
              <a:t>B5290</a:t>
            </a:r>
          </a:p>
        </p:txBody>
      </p:sp>
    </p:spTree>
    <p:extLst>
      <p:ext uri="{BB962C8B-B14F-4D97-AF65-F5344CB8AC3E}">
        <p14:creationId xmlns:p14="http://schemas.microsoft.com/office/powerpoint/2010/main" val="312625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6F7D5-F5B7-AF47-AF8E-A0609082526E}"/>
              </a:ext>
            </a:extLst>
          </p:cNvPr>
          <p:cNvSpPr/>
          <p:nvPr/>
        </p:nvSpPr>
        <p:spPr>
          <a:xfrm>
            <a:off x="8052618" y="782493"/>
            <a:ext cx="4139381" cy="6110738"/>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EFC0A3-32EA-7446-A0EA-069A4442E1D9}"/>
              </a:ext>
            </a:extLst>
          </p:cNvPr>
          <p:cNvSpPr/>
          <p:nvPr/>
        </p:nvSpPr>
        <p:spPr>
          <a:xfrm>
            <a:off x="0" y="0"/>
            <a:ext cx="12191999" cy="69704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635CCF1-6403-B64E-8D0A-5D394F21965C}"/>
              </a:ext>
            </a:extLst>
          </p:cNvPr>
          <p:cNvSpPr/>
          <p:nvPr/>
        </p:nvSpPr>
        <p:spPr>
          <a:xfrm>
            <a:off x="-10160" y="779679"/>
            <a:ext cx="4001728" cy="607832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ED6027-7780-2041-859D-E23AE0E5A072}"/>
              </a:ext>
            </a:extLst>
          </p:cNvPr>
          <p:cNvSpPr>
            <a:spLocks noGrp="1"/>
          </p:cNvSpPr>
          <p:nvPr>
            <p:ph type="title"/>
          </p:nvPr>
        </p:nvSpPr>
        <p:spPr>
          <a:xfrm>
            <a:off x="833120" y="-27364"/>
            <a:ext cx="10515600" cy="703439"/>
          </a:xfrm>
        </p:spPr>
        <p:txBody>
          <a:bodyPr>
            <a:normAutofit/>
          </a:bodyPr>
          <a:lstStyle/>
          <a:p>
            <a:pPr algn="ctr"/>
            <a:r>
              <a:rPr lang="en-US" sz="4000" b="1" dirty="0">
                <a:solidFill>
                  <a:schemeClr val="bg1"/>
                </a:solidFill>
              </a:rPr>
              <a:t>HOODIES</a:t>
            </a:r>
            <a:endParaRPr lang="en-US" sz="4000" dirty="0">
              <a:solidFill>
                <a:schemeClr val="bg1"/>
              </a:solidFill>
            </a:endParaRPr>
          </a:p>
        </p:txBody>
      </p:sp>
      <p:sp>
        <p:nvSpPr>
          <p:cNvPr id="13" name="Content Placeholder 2">
            <a:extLst>
              <a:ext uri="{FF2B5EF4-FFF2-40B4-BE49-F238E27FC236}">
                <a16:creationId xmlns:a16="http://schemas.microsoft.com/office/drawing/2014/main" id="{E4201053-AAB6-9143-861E-48039682DEB9}"/>
              </a:ext>
            </a:extLst>
          </p:cNvPr>
          <p:cNvSpPr txBox="1">
            <a:spLocks/>
          </p:cNvSpPr>
          <p:nvPr/>
        </p:nvSpPr>
        <p:spPr>
          <a:xfrm>
            <a:off x="185491" y="5128568"/>
            <a:ext cx="3815812" cy="1848467"/>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rPr>
              <a:t>B8127 JERSEY RAGLAN HOODIE</a:t>
            </a:r>
            <a:endParaRPr lang="en-US" sz="1200" dirty="0">
              <a:solidFill>
                <a:schemeClr val="bg1"/>
              </a:solidFill>
            </a:endParaRPr>
          </a:p>
          <a:p>
            <a:r>
              <a:rPr lang="en-US" sz="1200" dirty="0">
                <a:solidFill>
                  <a:schemeClr val="bg1"/>
                </a:solidFill>
              </a:rPr>
              <a:t>4.9 oz. Heather colors</a:t>
            </a:r>
          </a:p>
          <a:p>
            <a:r>
              <a:rPr lang="en-US" sz="1100" dirty="0">
                <a:solidFill>
                  <a:schemeClr val="bg1"/>
                </a:solidFill>
              </a:rPr>
              <a:t>4.1 oz. Striated colors</a:t>
            </a:r>
          </a:p>
          <a:p>
            <a:r>
              <a:rPr lang="en-US" sz="1200" dirty="0">
                <a:solidFill>
                  <a:schemeClr val="bg1"/>
                </a:solidFill>
              </a:rPr>
              <a:t>Striped sleeves and hood</a:t>
            </a:r>
          </a:p>
          <a:p>
            <a:r>
              <a:rPr lang="en-US" sz="1200" dirty="0">
                <a:solidFill>
                  <a:schemeClr val="bg1"/>
                </a:solidFill>
              </a:rPr>
              <a:t>Front pouch pockets</a:t>
            </a:r>
          </a:p>
          <a:p>
            <a:r>
              <a:rPr lang="en-US" sz="1200" dirty="0">
                <a:solidFill>
                  <a:schemeClr val="bg1"/>
                </a:solidFill>
              </a:rPr>
              <a:t>Hem cuffs &amp; bottom</a:t>
            </a:r>
          </a:p>
          <a:p>
            <a:r>
              <a:rPr lang="en-US" sz="1200" dirty="0">
                <a:solidFill>
                  <a:schemeClr val="bg1"/>
                </a:solidFill>
              </a:rPr>
              <a:t>Raglan sleeves</a:t>
            </a:r>
          </a:p>
          <a:p>
            <a:r>
              <a:rPr lang="en-US" sz="1200" dirty="0">
                <a:solidFill>
                  <a:schemeClr val="bg1"/>
                </a:solidFill>
              </a:rPr>
              <a:t>Sizes: S-3XL</a:t>
            </a:r>
          </a:p>
          <a:p>
            <a:r>
              <a:rPr lang="en-US" sz="1200" dirty="0">
                <a:solidFill>
                  <a:schemeClr val="bg1"/>
                </a:solidFill>
              </a:rPr>
              <a:t>3 colors</a:t>
            </a:r>
          </a:p>
        </p:txBody>
      </p:sp>
      <p:pic>
        <p:nvPicPr>
          <p:cNvPr id="7" name="Picture 6" descr="A group of people standing in front of a window&#10;&#10;Description automatically generated">
            <a:extLst>
              <a:ext uri="{FF2B5EF4-FFF2-40B4-BE49-F238E27FC236}">
                <a16:creationId xmlns:a16="http://schemas.microsoft.com/office/drawing/2014/main" id="{B7519ECF-B19B-1B46-A8C1-E194C78BBF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5710" y="778581"/>
            <a:ext cx="3525465" cy="4365342"/>
          </a:xfrm>
          <a:prstGeom prst="rect">
            <a:avLst/>
          </a:prstGeom>
        </p:spPr>
      </p:pic>
      <p:sp>
        <p:nvSpPr>
          <p:cNvPr id="14" name="Content Placeholder 2">
            <a:extLst>
              <a:ext uri="{FF2B5EF4-FFF2-40B4-BE49-F238E27FC236}">
                <a16:creationId xmlns:a16="http://schemas.microsoft.com/office/drawing/2014/main" id="{2BBFB964-7D0F-1E4F-9A1C-FF815F37F243}"/>
              </a:ext>
            </a:extLst>
          </p:cNvPr>
          <p:cNvSpPr txBox="1">
            <a:spLocks/>
          </p:cNvSpPr>
          <p:nvPr/>
        </p:nvSpPr>
        <p:spPr>
          <a:xfrm>
            <a:off x="4216496" y="5128568"/>
            <a:ext cx="3585825" cy="155671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B8605 FRENCH TERRY ENZYME WASHED HOODIE</a:t>
            </a:r>
            <a:endParaRPr lang="en-US" sz="1100" dirty="0"/>
          </a:p>
          <a:p>
            <a:r>
              <a:rPr lang="en-US" sz="1100" dirty="0"/>
              <a:t>6.8 oz. fleece</a:t>
            </a:r>
          </a:p>
          <a:p>
            <a:r>
              <a:rPr lang="en-US" sz="1100" dirty="0"/>
              <a:t>Black 70/30 cotton/poly</a:t>
            </a:r>
          </a:p>
          <a:p>
            <a:r>
              <a:rPr lang="en-US" sz="1100" dirty="0"/>
              <a:t>Green 100% cotton</a:t>
            </a:r>
          </a:p>
          <a:p>
            <a:r>
              <a:rPr lang="en-US" sz="1100" dirty="0"/>
              <a:t>Enzyme washed</a:t>
            </a:r>
          </a:p>
          <a:p>
            <a:r>
              <a:rPr lang="en-US" sz="1100" dirty="0"/>
              <a:t>Decorator friendly</a:t>
            </a:r>
          </a:p>
          <a:p>
            <a:endParaRPr lang="en-US" sz="1100" dirty="0"/>
          </a:p>
          <a:p>
            <a:r>
              <a:rPr lang="en-US" sz="1100" dirty="0"/>
              <a:t>Black drawstring</a:t>
            </a:r>
          </a:p>
          <a:p>
            <a:r>
              <a:rPr lang="en-US" sz="1100" dirty="0"/>
              <a:t>Front pouch pocket</a:t>
            </a:r>
          </a:p>
          <a:p>
            <a:r>
              <a:rPr lang="en-US" sz="1100" dirty="0"/>
              <a:t>Rib bottom &amp; cuffs</a:t>
            </a:r>
          </a:p>
          <a:p>
            <a:r>
              <a:rPr lang="en-US" sz="1100" dirty="0"/>
              <a:t>Sizes: S-3XL</a:t>
            </a:r>
          </a:p>
          <a:p>
            <a:r>
              <a:rPr lang="en-US" sz="1100" dirty="0"/>
              <a:t>2 colors: Black Camo, Green Camo</a:t>
            </a:r>
          </a:p>
        </p:txBody>
      </p:sp>
      <p:sp>
        <p:nvSpPr>
          <p:cNvPr id="19" name="Content Placeholder 2">
            <a:extLst>
              <a:ext uri="{FF2B5EF4-FFF2-40B4-BE49-F238E27FC236}">
                <a16:creationId xmlns:a16="http://schemas.microsoft.com/office/drawing/2014/main" id="{E1CE32F0-60D9-004C-ABFA-0F7C3F8C2D55}"/>
              </a:ext>
            </a:extLst>
          </p:cNvPr>
          <p:cNvSpPr txBox="1">
            <a:spLocks/>
          </p:cNvSpPr>
          <p:nvPr/>
        </p:nvSpPr>
        <p:spPr>
          <a:xfrm>
            <a:off x="8390826" y="5128568"/>
            <a:ext cx="4129897" cy="153236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a:solidFill>
                  <a:schemeClr val="bg1"/>
                </a:solidFill>
              </a:rPr>
              <a:t>B8615 FRENCH TERRY ENZYME WASHED HOODIE</a:t>
            </a:r>
            <a:endParaRPr lang="en-US" sz="1200">
              <a:solidFill>
                <a:schemeClr val="bg1"/>
              </a:solidFill>
            </a:endParaRPr>
          </a:p>
          <a:p>
            <a:r>
              <a:rPr lang="en-US" sz="1200">
                <a:solidFill>
                  <a:schemeClr val="bg1"/>
                </a:solidFill>
              </a:rPr>
              <a:t>6.8 oz. fleece</a:t>
            </a:r>
          </a:p>
          <a:p>
            <a:r>
              <a:rPr lang="en-US" sz="1200">
                <a:solidFill>
                  <a:schemeClr val="bg1"/>
                </a:solidFill>
              </a:rPr>
              <a:t>70/30 cotton/poly</a:t>
            </a:r>
          </a:p>
          <a:p>
            <a:r>
              <a:rPr lang="en-US" sz="1200">
                <a:solidFill>
                  <a:schemeClr val="bg1"/>
                </a:solidFill>
              </a:rPr>
              <a:t>Green Camo 100% cotton</a:t>
            </a:r>
          </a:p>
          <a:p>
            <a:r>
              <a:rPr lang="en-US" sz="1200">
                <a:solidFill>
                  <a:schemeClr val="bg1"/>
                </a:solidFill>
              </a:rPr>
              <a:t>Enzyme washed</a:t>
            </a:r>
          </a:p>
          <a:p>
            <a:endParaRPr lang="en-US" sz="1200">
              <a:solidFill>
                <a:schemeClr val="bg1"/>
              </a:solidFill>
            </a:endParaRPr>
          </a:p>
          <a:p>
            <a:r>
              <a:rPr lang="en-US" sz="1200">
                <a:solidFill>
                  <a:schemeClr val="bg1"/>
                </a:solidFill>
              </a:rPr>
              <a:t>Decorator friendly</a:t>
            </a:r>
          </a:p>
          <a:p>
            <a:r>
              <a:rPr lang="en-US" sz="1200">
                <a:solidFill>
                  <a:schemeClr val="bg1"/>
                </a:solidFill>
              </a:rPr>
              <a:t>Black drawstring</a:t>
            </a:r>
          </a:p>
          <a:p>
            <a:r>
              <a:rPr lang="en-US" sz="1200">
                <a:solidFill>
                  <a:schemeClr val="bg1"/>
                </a:solidFill>
              </a:rPr>
              <a:t>Nylon zipper</a:t>
            </a:r>
          </a:p>
          <a:p>
            <a:r>
              <a:rPr lang="en-US" sz="1200">
                <a:solidFill>
                  <a:schemeClr val="bg1"/>
                </a:solidFill>
              </a:rPr>
              <a:t>Sizes: S-3XL</a:t>
            </a:r>
          </a:p>
          <a:p>
            <a:r>
              <a:rPr lang="en-US" sz="1200">
                <a:solidFill>
                  <a:schemeClr val="bg1"/>
                </a:solidFill>
              </a:rPr>
              <a:t>3 colors: Black, Green Camo, Black Camo</a:t>
            </a:r>
            <a:endParaRPr lang="en-US" sz="1200" dirty="0">
              <a:solidFill>
                <a:schemeClr val="bg1"/>
              </a:solidFill>
            </a:endParaRPr>
          </a:p>
        </p:txBody>
      </p:sp>
      <p:pic>
        <p:nvPicPr>
          <p:cNvPr id="20" name="Picture 19" descr="A picture containing person, man, standing, holding&#10;&#10;Description automatically generated">
            <a:extLst>
              <a:ext uri="{FF2B5EF4-FFF2-40B4-BE49-F238E27FC236}">
                <a16:creationId xmlns:a16="http://schemas.microsoft.com/office/drawing/2014/main" id="{F6D51B64-40E2-3D46-9C6F-44B467820F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5233" y="787310"/>
            <a:ext cx="3525465" cy="4356613"/>
          </a:xfrm>
          <a:prstGeom prst="rect">
            <a:avLst/>
          </a:prstGeom>
        </p:spPr>
      </p:pic>
      <p:pic>
        <p:nvPicPr>
          <p:cNvPr id="21" name="Picture 20" descr="A person standing in front of a wall&#10;&#10;Description automatically generated">
            <a:extLst>
              <a:ext uri="{FF2B5EF4-FFF2-40B4-BE49-F238E27FC236}">
                <a16:creationId xmlns:a16="http://schemas.microsoft.com/office/drawing/2014/main" id="{AD4833FE-DD46-AD4D-88AD-C4C7617DE0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58746" y="787310"/>
            <a:ext cx="3311614" cy="4356614"/>
          </a:xfrm>
          <a:prstGeom prst="rect">
            <a:avLst/>
          </a:prstGeom>
        </p:spPr>
      </p:pic>
    </p:spTree>
    <p:extLst>
      <p:ext uri="{BB962C8B-B14F-4D97-AF65-F5344CB8AC3E}">
        <p14:creationId xmlns:p14="http://schemas.microsoft.com/office/powerpoint/2010/main" val="85627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4759</TotalTime>
  <Words>1433</Words>
  <Application>Microsoft Macintosh PowerPoint</Application>
  <PresentationFormat>Widescreen</PresentationFormat>
  <Paragraphs>339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TeX Gyre Adventor</vt:lpstr>
      <vt:lpstr>Verdana</vt:lpstr>
      <vt:lpstr>Office Theme</vt:lpstr>
      <vt:lpstr>PowerPoint Presentation</vt:lpstr>
      <vt:lpstr>COMPANY OVERVIEW  Scope Imports Sierra Pacific Burnside FeatherLite Hilton Retro Bowling Speed Zone </vt:lpstr>
      <vt:lpstr>PAUL KORY VP OF BUSINESS DEVELOPMENT  678-332-7932 paul@sierrapacificapparel.com   </vt:lpstr>
      <vt:lpstr>FACE MASKS</vt:lpstr>
      <vt:lpstr>PLAID FLANNELS</vt:lpstr>
      <vt:lpstr>SOLID &amp; SNAP FLANNEL</vt:lpstr>
      <vt:lpstr>PLAID WOVENS</vt:lpstr>
      <vt:lpstr>WOVENS, CHAMBRAYS, AND PEACHED POPLINS</vt:lpstr>
      <vt:lpstr>HOODIES</vt:lpstr>
      <vt:lpstr>HOODIES &amp; JOGGERS</vt:lpstr>
      <vt:lpstr>SWEATER KNITS</vt:lpstr>
      <vt:lpstr>OUTERWEAR</vt:lpstr>
      <vt:lpstr>MOISTURE WICKING KNITS</vt:lpstr>
      <vt:lpstr>MOISTURE WICKING KNITS AND POLOS</vt:lpstr>
      <vt:lpstr>HILTON BOWLING &amp; BAJA FISHING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Ambros</dc:creator>
  <cp:lastModifiedBy>Craig Trahan</cp:lastModifiedBy>
  <cp:revision>158</cp:revision>
  <cp:lastPrinted>2019-07-29T20:53:00Z</cp:lastPrinted>
  <dcterms:created xsi:type="dcterms:W3CDTF">2019-04-24T19:32:01Z</dcterms:created>
  <dcterms:modified xsi:type="dcterms:W3CDTF">2020-07-16T20:41:35Z</dcterms:modified>
</cp:coreProperties>
</file>